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5"/>
  </p:sldMasterIdLst>
  <p:notesMasterIdLst>
    <p:notesMasterId r:id="rId6"/>
  </p:notesMasterIdLst>
  <p:sldIdLst>
    <p:sldId id="256" r:id="rId7"/>
    <p:sldId id="257" r:id="rId8"/>
  </p:sldIdLst>
  <p:sldSz cy="36576000" cx="27432000"/>
  <p:notesSz cx="6858000" cy="9144000"/>
  <p:embeddedFontLst>
    <p:embeddedFont>
      <p:font typeface="Arial Black"/>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641">
          <p15:clr>
            <a:srgbClr val="A4A3A4"/>
          </p15:clr>
        </p15:guide>
        <p15:guide id="2" orient="horz">
          <p15:clr>
            <a:srgbClr val="A4A3A4"/>
          </p15:clr>
        </p15:guide>
        <p15:guide id="3" orient="horz" pos="82">
          <p15:clr>
            <a:srgbClr val="9AA0A6"/>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1F9BAC-C037-4A27-B641-D45DC50A9B47}">
  <a:tblStyle styleId="{041F9BAC-C037-4A27-B641-D45DC50A9B4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F71D7F18-803E-49F7-9B80-54C6A7F6E54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641" orient="horz"/>
        <p:guide orient="horz"/>
        <p:guide pos="82"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ArialBlack-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50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50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50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50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50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50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50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50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50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7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 name="Google Shape;29;p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5d7331aa5_1_0:notes"/>
          <p:cNvSpPr/>
          <p:nvPr>
            <p:ph idx="2" type="sldImg"/>
          </p:nvPr>
        </p:nvSpPr>
        <p:spPr>
          <a:xfrm>
            <a:off x="2143125" y="685800"/>
            <a:ext cx="25716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5d7331aa5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75d7331aa5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x40 template">
  <p:cSld name="30x40 template">
    <p:spTree>
      <p:nvGrpSpPr>
        <p:cNvPr id="13" name="Shape 13"/>
        <p:cNvGrpSpPr/>
        <p:nvPr/>
      </p:nvGrpSpPr>
      <p:grpSpPr>
        <a:xfrm>
          <a:off x="0" y="0"/>
          <a:ext cx="0" cy="0"/>
          <a:chOff x="0" y="0"/>
          <a:chExt cx="0" cy="0"/>
        </a:xfrm>
      </p:grpSpPr>
      <p:sp>
        <p:nvSpPr>
          <p:cNvPr id="14" name="Google Shape;14;p2"/>
          <p:cNvSpPr txBox="1"/>
          <p:nvPr>
            <p:ph idx="1" type="body"/>
          </p:nvPr>
        </p:nvSpPr>
        <p:spPr>
          <a:xfrm>
            <a:off x="565119" y="6528688"/>
            <a:ext cx="12956288" cy="765388"/>
          </a:xfrm>
          <a:prstGeom prst="rect">
            <a:avLst/>
          </a:prstGeom>
          <a:noFill/>
          <a:ln>
            <a:noFill/>
          </a:ln>
        </p:spPr>
        <p:txBody>
          <a:bodyPr anchorCtr="0" anchor="t" bIns="196100" lIns="196100" spcFirstLastPara="1" rIns="196100" wrap="square" tIns="196100">
            <a:noAutofit/>
          </a:bodyPr>
          <a:lstStyle>
            <a:lvl1pPr indent="-228600" lvl="0" marL="457200" marR="0" rtl="0" algn="l">
              <a:spcBef>
                <a:spcPts val="480"/>
              </a:spcBef>
              <a:spcAft>
                <a:spcPts val="0"/>
              </a:spcAft>
              <a:buClr>
                <a:srgbClr val="1F3864"/>
              </a:buClr>
              <a:buSzPts val="2400"/>
              <a:buFont typeface="Arial"/>
              <a:buNone/>
              <a:defRPr b="0" i="0" sz="2400" u="none" cap="none" strike="noStrike">
                <a:solidFill>
                  <a:srgbClr val="1F3864"/>
                </a:solidFill>
                <a:latin typeface="Times New Roman"/>
                <a:ea typeface="Times New Roman"/>
                <a:cs typeface="Times New Roman"/>
                <a:sym typeface="Times New Roman"/>
              </a:defRPr>
            </a:lvl1pPr>
            <a:lvl2pPr indent="-368300" lvl="1" marL="9144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2pPr>
            <a:lvl3pPr indent="-368300" lvl="2" marL="13716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5pPr>
            <a:lvl6pPr indent="-755650" lvl="5" marL="27432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5" name="Google Shape;15;p2"/>
          <p:cNvSpPr txBox="1"/>
          <p:nvPr>
            <p:ph idx="2" type="body"/>
          </p:nvPr>
        </p:nvSpPr>
        <p:spPr>
          <a:xfrm>
            <a:off x="576465" y="5882179"/>
            <a:ext cx="12946062" cy="697033"/>
          </a:xfrm>
          <a:prstGeom prst="rect">
            <a:avLst/>
          </a:prstGeom>
          <a:noFill/>
          <a:ln>
            <a:noFill/>
          </a:ln>
        </p:spPr>
        <p:txBody>
          <a:bodyPr anchorCtr="0" anchor="ctr" bIns="78425" lIns="78425" spcFirstLastPara="1" rIns="78425" wrap="square" tIns="78425">
            <a:noAutofit/>
          </a:bodyPr>
          <a:lstStyle>
            <a:lvl1pPr indent="-228600" lvl="0" marL="457200" marR="0" rtl="0" algn="ctr">
              <a:spcBef>
                <a:spcPts val="700"/>
              </a:spcBef>
              <a:spcAft>
                <a:spcPts val="0"/>
              </a:spcAft>
              <a:buClr>
                <a:srgbClr val="1F3864"/>
              </a:buClr>
              <a:buSzPts val="3500"/>
              <a:buFont typeface="Arial"/>
              <a:buNone/>
              <a:defRPr b="1" i="0" sz="3500" u="sng" cap="none" strike="noStrike">
                <a:solidFill>
                  <a:srgbClr val="1F3864"/>
                </a:solidFill>
                <a:latin typeface="Calibri"/>
                <a:ea typeface="Calibri"/>
                <a:cs typeface="Calibri"/>
                <a:sym typeface="Calibri"/>
              </a:defRPr>
            </a:lvl1pPr>
            <a:lvl2pPr indent="-965200" lvl="1" marL="914400" marR="0" rtl="0" algn="l">
              <a:spcBef>
                <a:spcPts val="2320"/>
              </a:spcBef>
              <a:spcAft>
                <a:spcPts val="0"/>
              </a:spcAft>
              <a:buClr>
                <a:schemeClr val="dk1"/>
              </a:buClr>
              <a:buSzPts val="11600"/>
              <a:buFont typeface="Arial"/>
              <a:buChar char="–"/>
              <a:defRPr b="0" i="0" sz="11600" u="none" cap="none" strike="noStrike">
                <a:solidFill>
                  <a:schemeClr val="dk1"/>
                </a:solidFill>
                <a:latin typeface="Calibri"/>
                <a:ea typeface="Calibri"/>
                <a:cs typeface="Calibri"/>
                <a:sym typeface="Calibri"/>
              </a:defRPr>
            </a:lvl2pPr>
            <a:lvl3pPr indent="-857250" lvl="2" marL="1371600" marR="0" rtl="0" algn="l">
              <a:spcBef>
                <a:spcPts val="1980"/>
              </a:spcBef>
              <a:spcAft>
                <a:spcPts val="0"/>
              </a:spcAft>
              <a:buClr>
                <a:schemeClr val="dk1"/>
              </a:buClr>
              <a:buSzPts val="9900"/>
              <a:buFont typeface="Arial"/>
              <a:buChar char="•"/>
              <a:defRPr b="0" i="0" sz="9900" u="none" cap="none" strike="noStrike">
                <a:solidFill>
                  <a:schemeClr val="dk1"/>
                </a:solidFill>
                <a:latin typeface="Calibri"/>
                <a:ea typeface="Calibri"/>
                <a:cs typeface="Calibri"/>
                <a:sym typeface="Calibri"/>
              </a:defRPr>
            </a:lvl3pPr>
            <a:lvl4pPr indent="-755650" lvl="3" marL="1828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4pPr>
            <a:lvl5pPr indent="-755650" lvl="4" marL="22860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5pPr>
            <a:lvl6pPr indent="-755650" lvl="5" marL="27432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6" name="Google Shape;16;p2"/>
          <p:cNvSpPr txBox="1"/>
          <p:nvPr>
            <p:ph idx="3" type="body"/>
          </p:nvPr>
        </p:nvSpPr>
        <p:spPr>
          <a:xfrm>
            <a:off x="576462" y="15823039"/>
            <a:ext cx="12949224" cy="697033"/>
          </a:xfrm>
          <a:prstGeom prst="rect">
            <a:avLst/>
          </a:prstGeom>
          <a:noFill/>
          <a:ln>
            <a:noFill/>
          </a:ln>
        </p:spPr>
        <p:txBody>
          <a:bodyPr anchorCtr="0" anchor="ctr" bIns="78425" lIns="78425" spcFirstLastPara="1" rIns="78425" wrap="square" tIns="78425">
            <a:noAutofit/>
          </a:bodyPr>
          <a:lstStyle>
            <a:lvl1pPr indent="-228600" lvl="0" marL="457200" marR="0" rtl="0" algn="ctr">
              <a:spcBef>
                <a:spcPts val="700"/>
              </a:spcBef>
              <a:spcAft>
                <a:spcPts val="0"/>
              </a:spcAft>
              <a:buClr>
                <a:srgbClr val="1F3864"/>
              </a:buClr>
              <a:buSzPts val="3500"/>
              <a:buFont typeface="Arial"/>
              <a:buNone/>
              <a:defRPr b="1" i="0" sz="3500" u="sng" cap="none" strike="noStrike">
                <a:solidFill>
                  <a:srgbClr val="1F3864"/>
                </a:solidFill>
                <a:latin typeface="Calibri"/>
                <a:ea typeface="Calibri"/>
                <a:cs typeface="Calibri"/>
                <a:sym typeface="Calibri"/>
              </a:defRPr>
            </a:lvl1pPr>
            <a:lvl2pPr indent="-965200" lvl="1" marL="914400" marR="0" rtl="0" algn="l">
              <a:spcBef>
                <a:spcPts val="2320"/>
              </a:spcBef>
              <a:spcAft>
                <a:spcPts val="0"/>
              </a:spcAft>
              <a:buClr>
                <a:schemeClr val="dk1"/>
              </a:buClr>
              <a:buSzPts val="11600"/>
              <a:buFont typeface="Arial"/>
              <a:buChar char="–"/>
              <a:defRPr b="0" i="0" sz="11600" u="none" cap="none" strike="noStrike">
                <a:solidFill>
                  <a:schemeClr val="dk1"/>
                </a:solidFill>
                <a:latin typeface="Calibri"/>
                <a:ea typeface="Calibri"/>
                <a:cs typeface="Calibri"/>
                <a:sym typeface="Calibri"/>
              </a:defRPr>
            </a:lvl2pPr>
            <a:lvl3pPr indent="-857250" lvl="2" marL="1371600" marR="0" rtl="0" algn="l">
              <a:spcBef>
                <a:spcPts val="1980"/>
              </a:spcBef>
              <a:spcAft>
                <a:spcPts val="0"/>
              </a:spcAft>
              <a:buClr>
                <a:schemeClr val="dk1"/>
              </a:buClr>
              <a:buSzPts val="9900"/>
              <a:buFont typeface="Arial"/>
              <a:buChar char="•"/>
              <a:defRPr b="0" i="0" sz="9900" u="none" cap="none" strike="noStrike">
                <a:solidFill>
                  <a:schemeClr val="dk1"/>
                </a:solidFill>
                <a:latin typeface="Calibri"/>
                <a:ea typeface="Calibri"/>
                <a:cs typeface="Calibri"/>
                <a:sym typeface="Calibri"/>
              </a:defRPr>
            </a:lvl3pPr>
            <a:lvl4pPr indent="-755650" lvl="3" marL="1828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4pPr>
            <a:lvl5pPr indent="-755650" lvl="4" marL="22860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5pPr>
            <a:lvl6pPr indent="-755650" lvl="5" marL="27432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7" name="Google Shape;17;p2"/>
          <p:cNvSpPr txBox="1"/>
          <p:nvPr>
            <p:ph idx="4" type="body"/>
          </p:nvPr>
        </p:nvSpPr>
        <p:spPr>
          <a:xfrm>
            <a:off x="13856717" y="5882179"/>
            <a:ext cx="12945893" cy="697033"/>
          </a:xfrm>
          <a:prstGeom prst="rect">
            <a:avLst/>
          </a:prstGeom>
          <a:noFill/>
          <a:ln>
            <a:noFill/>
          </a:ln>
        </p:spPr>
        <p:txBody>
          <a:bodyPr anchorCtr="0" anchor="ctr" bIns="78425" lIns="78425" spcFirstLastPara="1" rIns="78425" wrap="square" tIns="78425">
            <a:noAutofit/>
          </a:bodyPr>
          <a:lstStyle>
            <a:lvl1pPr indent="-228600" lvl="0" marL="457200" marR="0" rtl="0" algn="ctr">
              <a:spcBef>
                <a:spcPts val="700"/>
              </a:spcBef>
              <a:spcAft>
                <a:spcPts val="0"/>
              </a:spcAft>
              <a:buClr>
                <a:srgbClr val="1F3864"/>
              </a:buClr>
              <a:buSzPts val="3500"/>
              <a:buFont typeface="Arial"/>
              <a:buNone/>
              <a:defRPr b="1" i="0" sz="3500" u="sng" cap="none" strike="noStrike">
                <a:solidFill>
                  <a:srgbClr val="1F3864"/>
                </a:solidFill>
                <a:latin typeface="Calibri"/>
                <a:ea typeface="Calibri"/>
                <a:cs typeface="Calibri"/>
                <a:sym typeface="Calibri"/>
              </a:defRPr>
            </a:lvl1pPr>
            <a:lvl2pPr indent="-965200" lvl="1" marL="914400" marR="0" rtl="0" algn="l">
              <a:spcBef>
                <a:spcPts val="2320"/>
              </a:spcBef>
              <a:spcAft>
                <a:spcPts val="0"/>
              </a:spcAft>
              <a:buClr>
                <a:schemeClr val="dk1"/>
              </a:buClr>
              <a:buSzPts val="11600"/>
              <a:buFont typeface="Arial"/>
              <a:buChar char="–"/>
              <a:defRPr b="0" i="0" sz="11600" u="none" cap="none" strike="noStrike">
                <a:solidFill>
                  <a:schemeClr val="dk1"/>
                </a:solidFill>
                <a:latin typeface="Calibri"/>
                <a:ea typeface="Calibri"/>
                <a:cs typeface="Calibri"/>
                <a:sym typeface="Calibri"/>
              </a:defRPr>
            </a:lvl2pPr>
            <a:lvl3pPr indent="-857250" lvl="2" marL="1371600" marR="0" rtl="0" algn="l">
              <a:spcBef>
                <a:spcPts val="1980"/>
              </a:spcBef>
              <a:spcAft>
                <a:spcPts val="0"/>
              </a:spcAft>
              <a:buClr>
                <a:schemeClr val="dk1"/>
              </a:buClr>
              <a:buSzPts val="9900"/>
              <a:buFont typeface="Arial"/>
              <a:buChar char="•"/>
              <a:defRPr b="0" i="0" sz="9900" u="none" cap="none" strike="noStrike">
                <a:solidFill>
                  <a:schemeClr val="dk1"/>
                </a:solidFill>
                <a:latin typeface="Calibri"/>
                <a:ea typeface="Calibri"/>
                <a:cs typeface="Calibri"/>
                <a:sym typeface="Calibri"/>
              </a:defRPr>
            </a:lvl3pPr>
            <a:lvl4pPr indent="-755650" lvl="3" marL="1828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4pPr>
            <a:lvl5pPr indent="-755650" lvl="4" marL="22860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5pPr>
            <a:lvl6pPr indent="-755650" lvl="5" marL="27432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8" name="Google Shape;18;p2"/>
          <p:cNvSpPr txBox="1"/>
          <p:nvPr>
            <p:ph idx="5" type="body"/>
          </p:nvPr>
        </p:nvSpPr>
        <p:spPr>
          <a:xfrm>
            <a:off x="13856717" y="6528688"/>
            <a:ext cx="12945893" cy="765388"/>
          </a:xfrm>
          <a:prstGeom prst="rect">
            <a:avLst/>
          </a:prstGeom>
          <a:noFill/>
          <a:ln>
            <a:noFill/>
          </a:ln>
        </p:spPr>
        <p:txBody>
          <a:bodyPr anchorCtr="0" anchor="t" bIns="196100" lIns="196100" spcFirstLastPara="1" rIns="196100" wrap="square" tIns="196100">
            <a:noAutofit/>
          </a:bodyPr>
          <a:lstStyle>
            <a:lvl1pPr indent="-228600" lvl="0" marL="457200" marR="0" rtl="0" algn="l">
              <a:spcBef>
                <a:spcPts val="480"/>
              </a:spcBef>
              <a:spcAft>
                <a:spcPts val="0"/>
              </a:spcAft>
              <a:buClr>
                <a:srgbClr val="1F3864"/>
              </a:buClr>
              <a:buSzPts val="2400"/>
              <a:buFont typeface="Arial"/>
              <a:buNone/>
              <a:defRPr b="0" i="0" sz="2400" u="none" cap="none" strike="noStrike">
                <a:solidFill>
                  <a:srgbClr val="1F3864"/>
                </a:solidFill>
                <a:latin typeface="Times New Roman"/>
                <a:ea typeface="Times New Roman"/>
                <a:cs typeface="Times New Roman"/>
                <a:sym typeface="Times New Roman"/>
              </a:defRPr>
            </a:lvl1pPr>
            <a:lvl2pPr indent="-368300" lvl="1" marL="9144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2pPr>
            <a:lvl3pPr indent="-368300" lvl="2" marL="13716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5pPr>
            <a:lvl6pPr indent="-755650" lvl="5" marL="27432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9" name="Google Shape;19;p2"/>
          <p:cNvSpPr txBox="1"/>
          <p:nvPr>
            <p:ph idx="6" type="body"/>
          </p:nvPr>
        </p:nvSpPr>
        <p:spPr>
          <a:xfrm>
            <a:off x="13856717" y="15823039"/>
            <a:ext cx="12942337" cy="697033"/>
          </a:xfrm>
          <a:prstGeom prst="rect">
            <a:avLst/>
          </a:prstGeom>
          <a:noFill/>
          <a:ln>
            <a:noFill/>
          </a:ln>
        </p:spPr>
        <p:txBody>
          <a:bodyPr anchorCtr="0" anchor="ctr" bIns="78425" lIns="78425" spcFirstLastPara="1" rIns="78425" wrap="square" tIns="78425">
            <a:noAutofit/>
          </a:bodyPr>
          <a:lstStyle>
            <a:lvl1pPr indent="-228600" lvl="0" marL="457200" marR="0" rtl="0" algn="ctr">
              <a:spcBef>
                <a:spcPts val="700"/>
              </a:spcBef>
              <a:spcAft>
                <a:spcPts val="0"/>
              </a:spcAft>
              <a:buClr>
                <a:srgbClr val="1F3864"/>
              </a:buClr>
              <a:buSzPts val="3500"/>
              <a:buFont typeface="Arial"/>
              <a:buNone/>
              <a:defRPr b="1" i="0" sz="3500" u="sng" cap="none" strike="noStrike">
                <a:solidFill>
                  <a:srgbClr val="1F3864"/>
                </a:solidFill>
                <a:latin typeface="Calibri"/>
                <a:ea typeface="Calibri"/>
                <a:cs typeface="Calibri"/>
                <a:sym typeface="Calibri"/>
              </a:defRPr>
            </a:lvl1pPr>
            <a:lvl2pPr indent="-965200" lvl="1" marL="914400" marR="0" rtl="0" algn="l">
              <a:spcBef>
                <a:spcPts val="2320"/>
              </a:spcBef>
              <a:spcAft>
                <a:spcPts val="0"/>
              </a:spcAft>
              <a:buClr>
                <a:schemeClr val="dk1"/>
              </a:buClr>
              <a:buSzPts val="11600"/>
              <a:buFont typeface="Arial"/>
              <a:buChar char="–"/>
              <a:defRPr b="0" i="0" sz="11600" u="none" cap="none" strike="noStrike">
                <a:solidFill>
                  <a:schemeClr val="dk1"/>
                </a:solidFill>
                <a:latin typeface="Calibri"/>
                <a:ea typeface="Calibri"/>
                <a:cs typeface="Calibri"/>
                <a:sym typeface="Calibri"/>
              </a:defRPr>
            </a:lvl2pPr>
            <a:lvl3pPr indent="-857250" lvl="2" marL="1371600" marR="0" rtl="0" algn="l">
              <a:spcBef>
                <a:spcPts val="1980"/>
              </a:spcBef>
              <a:spcAft>
                <a:spcPts val="0"/>
              </a:spcAft>
              <a:buClr>
                <a:schemeClr val="dk1"/>
              </a:buClr>
              <a:buSzPts val="9900"/>
              <a:buFont typeface="Arial"/>
              <a:buChar char="•"/>
              <a:defRPr b="0" i="0" sz="9900" u="none" cap="none" strike="noStrike">
                <a:solidFill>
                  <a:schemeClr val="dk1"/>
                </a:solidFill>
                <a:latin typeface="Calibri"/>
                <a:ea typeface="Calibri"/>
                <a:cs typeface="Calibri"/>
                <a:sym typeface="Calibri"/>
              </a:defRPr>
            </a:lvl3pPr>
            <a:lvl4pPr indent="-755650" lvl="3" marL="1828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4pPr>
            <a:lvl5pPr indent="-755650" lvl="4" marL="22860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5pPr>
            <a:lvl6pPr indent="-755650" lvl="5" marL="27432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20" name="Google Shape;20;p2"/>
          <p:cNvSpPr txBox="1"/>
          <p:nvPr>
            <p:ph idx="7" type="body"/>
          </p:nvPr>
        </p:nvSpPr>
        <p:spPr>
          <a:xfrm>
            <a:off x="13856717" y="16535289"/>
            <a:ext cx="12947298" cy="765388"/>
          </a:xfrm>
          <a:prstGeom prst="rect">
            <a:avLst/>
          </a:prstGeom>
          <a:noFill/>
          <a:ln>
            <a:noFill/>
          </a:ln>
        </p:spPr>
        <p:txBody>
          <a:bodyPr anchorCtr="0" anchor="t" bIns="196100" lIns="196100" spcFirstLastPara="1" rIns="196100" wrap="square" tIns="196100">
            <a:noAutofit/>
          </a:bodyPr>
          <a:lstStyle>
            <a:lvl1pPr indent="-228600" lvl="0" marL="457200" marR="0" rtl="0" algn="l">
              <a:spcBef>
                <a:spcPts val="480"/>
              </a:spcBef>
              <a:spcAft>
                <a:spcPts val="0"/>
              </a:spcAft>
              <a:buClr>
                <a:srgbClr val="1F3864"/>
              </a:buClr>
              <a:buSzPts val="2400"/>
              <a:buFont typeface="Arial"/>
              <a:buNone/>
              <a:defRPr b="0" i="0" sz="2400" u="none" cap="none" strike="noStrike">
                <a:solidFill>
                  <a:srgbClr val="1F3864"/>
                </a:solidFill>
                <a:latin typeface="Times New Roman"/>
                <a:ea typeface="Times New Roman"/>
                <a:cs typeface="Times New Roman"/>
                <a:sym typeface="Times New Roman"/>
              </a:defRPr>
            </a:lvl1pPr>
            <a:lvl2pPr indent="-368300" lvl="1" marL="9144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2pPr>
            <a:lvl3pPr indent="-368300" lvl="2" marL="13716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5pPr>
            <a:lvl6pPr indent="-755650" lvl="5" marL="27432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21" name="Google Shape;21;p2"/>
          <p:cNvSpPr txBox="1"/>
          <p:nvPr>
            <p:ph idx="8" type="body"/>
          </p:nvPr>
        </p:nvSpPr>
        <p:spPr>
          <a:xfrm>
            <a:off x="13856717" y="28517575"/>
            <a:ext cx="12935856" cy="697033"/>
          </a:xfrm>
          <a:prstGeom prst="rect">
            <a:avLst/>
          </a:prstGeom>
          <a:noFill/>
          <a:ln>
            <a:noFill/>
          </a:ln>
        </p:spPr>
        <p:txBody>
          <a:bodyPr anchorCtr="0" anchor="ctr" bIns="78425" lIns="78425" spcFirstLastPara="1" rIns="78425" wrap="square" tIns="78425">
            <a:noAutofit/>
          </a:bodyPr>
          <a:lstStyle>
            <a:lvl1pPr indent="-228600" lvl="0" marL="457200" marR="0" rtl="0" algn="ctr">
              <a:spcBef>
                <a:spcPts val="700"/>
              </a:spcBef>
              <a:spcAft>
                <a:spcPts val="0"/>
              </a:spcAft>
              <a:buClr>
                <a:srgbClr val="1F3864"/>
              </a:buClr>
              <a:buSzPts val="3500"/>
              <a:buFont typeface="Arial"/>
              <a:buNone/>
              <a:defRPr b="1" i="0" sz="3500" u="sng" cap="none" strike="noStrike">
                <a:solidFill>
                  <a:srgbClr val="1F3864"/>
                </a:solidFill>
                <a:latin typeface="Calibri"/>
                <a:ea typeface="Calibri"/>
                <a:cs typeface="Calibri"/>
                <a:sym typeface="Calibri"/>
              </a:defRPr>
            </a:lvl1pPr>
            <a:lvl2pPr indent="-965200" lvl="1" marL="914400" marR="0" rtl="0" algn="l">
              <a:spcBef>
                <a:spcPts val="2320"/>
              </a:spcBef>
              <a:spcAft>
                <a:spcPts val="0"/>
              </a:spcAft>
              <a:buClr>
                <a:schemeClr val="dk1"/>
              </a:buClr>
              <a:buSzPts val="11600"/>
              <a:buFont typeface="Arial"/>
              <a:buChar char="–"/>
              <a:defRPr b="0" i="0" sz="11600" u="none" cap="none" strike="noStrike">
                <a:solidFill>
                  <a:schemeClr val="dk1"/>
                </a:solidFill>
                <a:latin typeface="Calibri"/>
                <a:ea typeface="Calibri"/>
                <a:cs typeface="Calibri"/>
                <a:sym typeface="Calibri"/>
              </a:defRPr>
            </a:lvl2pPr>
            <a:lvl3pPr indent="-857250" lvl="2" marL="1371600" marR="0" rtl="0" algn="l">
              <a:spcBef>
                <a:spcPts val="1980"/>
              </a:spcBef>
              <a:spcAft>
                <a:spcPts val="0"/>
              </a:spcAft>
              <a:buClr>
                <a:schemeClr val="dk1"/>
              </a:buClr>
              <a:buSzPts val="9900"/>
              <a:buFont typeface="Arial"/>
              <a:buChar char="•"/>
              <a:defRPr b="0" i="0" sz="9900" u="none" cap="none" strike="noStrike">
                <a:solidFill>
                  <a:schemeClr val="dk1"/>
                </a:solidFill>
                <a:latin typeface="Calibri"/>
                <a:ea typeface="Calibri"/>
                <a:cs typeface="Calibri"/>
                <a:sym typeface="Calibri"/>
              </a:defRPr>
            </a:lvl3pPr>
            <a:lvl4pPr indent="-755650" lvl="3" marL="1828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4pPr>
            <a:lvl5pPr indent="-755650" lvl="4" marL="22860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5pPr>
            <a:lvl6pPr indent="-755650" lvl="5" marL="27432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22" name="Google Shape;22;p2"/>
          <p:cNvSpPr txBox="1"/>
          <p:nvPr>
            <p:ph idx="9" type="body"/>
          </p:nvPr>
        </p:nvSpPr>
        <p:spPr>
          <a:xfrm>
            <a:off x="13856717" y="29227622"/>
            <a:ext cx="12942337" cy="765388"/>
          </a:xfrm>
          <a:prstGeom prst="rect">
            <a:avLst/>
          </a:prstGeom>
          <a:noFill/>
          <a:ln>
            <a:noFill/>
          </a:ln>
        </p:spPr>
        <p:txBody>
          <a:bodyPr anchorCtr="0" anchor="t" bIns="196100" lIns="196100" spcFirstLastPara="1" rIns="196100" wrap="square" tIns="196100">
            <a:noAutofit/>
          </a:bodyPr>
          <a:lstStyle>
            <a:lvl1pPr indent="-228600" lvl="0" marL="457200" marR="0" rtl="0" algn="l">
              <a:spcBef>
                <a:spcPts val="480"/>
              </a:spcBef>
              <a:spcAft>
                <a:spcPts val="0"/>
              </a:spcAft>
              <a:buClr>
                <a:srgbClr val="1F3864"/>
              </a:buClr>
              <a:buSzPts val="2400"/>
              <a:buFont typeface="Arial"/>
              <a:buNone/>
              <a:defRPr b="0" i="0" sz="2400" u="none" cap="none" strike="noStrike">
                <a:solidFill>
                  <a:srgbClr val="1F3864"/>
                </a:solidFill>
                <a:latin typeface="Times New Roman"/>
                <a:ea typeface="Times New Roman"/>
                <a:cs typeface="Times New Roman"/>
                <a:sym typeface="Times New Roman"/>
              </a:defRPr>
            </a:lvl1pPr>
            <a:lvl2pPr indent="-368300" lvl="1" marL="9144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2pPr>
            <a:lvl3pPr indent="-368300" lvl="2" marL="13716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5pPr>
            <a:lvl6pPr indent="-755650" lvl="5" marL="27432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23" name="Google Shape;23;p2"/>
          <p:cNvSpPr txBox="1"/>
          <p:nvPr>
            <p:ph idx="13" type="body"/>
          </p:nvPr>
        </p:nvSpPr>
        <p:spPr>
          <a:xfrm>
            <a:off x="565119" y="16517588"/>
            <a:ext cx="12957406" cy="765388"/>
          </a:xfrm>
          <a:prstGeom prst="rect">
            <a:avLst/>
          </a:prstGeom>
          <a:noFill/>
          <a:ln>
            <a:noFill/>
          </a:ln>
        </p:spPr>
        <p:txBody>
          <a:bodyPr anchorCtr="0" anchor="t" bIns="196100" lIns="196100" spcFirstLastPara="1" rIns="196100" wrap="square" tIns="196100">
            <a:noAutofit/>
          </a:bodyPr>
          <a:lstStyle>
            <a:lvl1pPr indent="-228600" lvl="0" marL="457200" marR="0" rtl="0" algn="l">
              <a:spcBef>
                <a:spcPts val="480"/>
              </a:spcBef>
              <a:spcAft>
                <a:spcPts val="0"/>
              </a:spcAft>
              <a:buClr>
                <a:srgbClr val="1F3864"/>
              </a:buClr>
              <a:buSzPts val="2400"/>
              <a:buFont typeface="Arial"/>
              <a:buNone/>
              <a:defRPr b="0" i="0" sz="2400" u="none" cap="none" strike="noStrike">
                <a:solidFill>
                  <a:srgbClr val="1F3864"/>
                </a:solidFill>
                <a:latin typeface="Times New Roman"/>
                <a:ea typeface="Times New Roman"/>
                <a:cs typeface="Times New Roman"/>
                <a:sym typeface="Times New Roman"/>
              </a:defRPr>
            </a:lvl1pPr>
            <a:lvl2pPr indent="-368300" lvl="1" marL="9144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2pPr>
            <a:lvl3pPr indent="-368300" lvl="2" marL="13716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Trebuchet MS"/>
                <a:ea typeface="Trebuchet MS"/>
                <a:cs typeface="Trebuchet MS"/>
                <a:sym typeface="Trebuchet MS"/>
              </a:defRPr>
            </a:lvl5pPr>
            <a:lvl6pPr indent="-755650" lvl="5" marL="27432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24" name="Google Shape;24;p2"/>
          <p:cNvSpPr txBox="1"/>
          <p:nvPr>
            <p:ph idx="14" type="body"/>
          </p:nvPr>
        </p:nvSpPr>
        <p:spPr>
          <a:xfrm>
            <a:off x="3505967" y="3554370"/>
            <a:ext cx="20420066" cy="1300652"/>
          </a:xfrm>
          <a:prstGeom prst="rect">
            <a:avLst/>
          </a:prstGeom>
          <a:noFill/>
          <a:ln>
            <a:noFill/>
          </a:ln>
        </p:spPr>
        <p:txBody>
          <a:bodyPr anchorCtr="0" anchor="t" bIns="47800" lIns="95625" spcFirstLastPara="1" rIns="95625" wrap="square" tIns="47800">
            <a:noAutofit/>
          </a:bodyPr>
          <a:lstStyle>
            <a:lvl1pPr indent="-228600" lvl="0" marL="457200" marR="0" rtl="0" algn="ctr">
              <a:spcBef>
                <a:spcPts val="1260"/>
              </a:spcBef>
              <a:spcAft>
                <a:spcPts val="0"/>
              </a:spcAft>
              <a:buClr>
                <a:srgbClr val="1F3864"/>
              </a:buClr>
              <a:buSzPts val="6300"/>
              <a:buFont typeface="Arial"/>
              <a:buNone/>
              <a:defRPr b="0" i="0" sz="6300" u="none" cap="none" strike="noStrike">
                <a:solidFill>
                  <a:srgbClr val="1F3864"/>
                </a:solidFill>
                <a:latin typeface="Calibri"/>
                <a:ea typeface="Calibri"/>
                <a:cs typeface="Calibri"/>
                <a:sym typeface="Calibri"/>
              </a:defRPr>
            </a:lvl1pPr>
            <a:lvl2pPr indent="-228600" lvl="1" marL="914400" marR="0" rtl="0" algn="l">
              <a:spcBef>
                <a:spcPts val="1500"/>
              </a:spcBef>
              <a:spcAft>
                <a:spcPts val="0"/>
              </a:spcAft>
              <a:buClr>
                <a:schemeClr val="dk1"/>
              </a:buClr>
              <a:buSzPts val="7500"/>
              <a:buFont typeface="Arial"/>
              <a:buNone/>
              <a:defRPr b="0" i="0" sz="7500" u="none" cap="none" strike="noStrike">
                <a:solidFill>
                  <a:schemeClr val="dk1"/>
                </a:solidFill>
                <a:latin typeface="Calibri"/>
                <a:ea typeface="Calibri"/>
                <a:cs typeface="Calibri"/>
                <a:sym typeface="Calibri"/>
              </a:defRPr>
            </a:lvl2pPr>
            <a:lvl3pPr indent="-228600" lvl="2" marL="1371600" marR="0" rtl="0" algn="l">
              <a:spcBef>
                <a:spcPts val="1500"/>
              </a:spcBef>
              <a:spcAft>
                <a:spcPts val="0"/>
              </a:spcAft>
              <a:buClr>
                <a:schemeClr val="dk1"/>
              </a:buClr>
              <a:buSzPts val="7500"/>
              <a:buFont typeface="Arial"/>
              <a:buNone/>
              <a:defRPr b="0" i="0" sz="7500" u="none" cap="none" strike="noStrike">
                <a:solidFill>
                  <a:schemeClr val="dk1"/>
                </a:solidFill>
                <a:latin typeface="Calibri"/>
                <a:ea typeface="Calibri"/>
                <a:cs typeface="Calibri"/>
                <a:sym typeface="Calibri"/>
              </a:defRPr>
            </a:lvl3pPr>
            <a:lvl4pPr indent="-228600" lvl="3" marL="1828800" marR="0" rtl="0" algn="l">
              <a:spcBef>
                <a:spcPts val="1500"/>
              </a:spcBef>
              <a:spcAft>
                <a:spcPts val="0"/>
              </a:spcAft>
              <a:buClr>
                <a:schemeClr val="dk1"/>
              </a:buClr>
              <a:buSzPts val="7500"/>
              <a:buFont typeface="Arial"/>
              <a:buNone/>
              <a:defRPr b="0" i="0" sz="7500" u="none" cap="none" strike="noStrike">
                <a:solidFill>
                  <a:schemeClr val="dk1"/>
                </a:solidFill>
                <a:latin typeface="Calibri"/>
                <a:ea typeface="Calibri"/>
                <a:cs typeface="Calibri"/>
                <a:sym typeface="Calibri"/>
              </a:defRPr>
            </a:lvl4pPr>
            <a:lvl5pPr indent="-228600" lvl="4" marL="2286000" marR="0" rtl="0" algn="l">
              <a:spcBef>
                <a:spcPts val="1500"/>
              </a:spcBef>
              <a:spcAft>
                <a:spcPts val="0"/>
              </a:spcAft>
              <a:buClr>
                <a:schemeClr val="dk1"/>
              </a:buClr>
              <a:buSzPts val="7500"/>
              <a:buFont typeface="Arial"/>
              <a:buNone/>
              <a:defRPr b="0" i="0" sz="7500" u="none" cap="none" strike="noStrike">
                <a:solidFill>
                  <a:schemeClr val="dk1"/>
                </a:solidFill>
                <a:latin typeface="Calibri"/>
                <a:ea typeface="Calibri"/>
                <a:cs typeface="Calibri"/>
                <a:sym typeface="Calibri"/>
              </a:defRPr>
            </a:lvl5pPr>
            <a:lvl6pPr indent="-755650" lvl="5" marL="27432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25" name="Google Shape;25;p2"/>
          <p:cNvSpPr txBox="1"/>
          <p:nvPr>
            <p:ph idx="15" type="body"/>
          </p:nvPr>
        </p:nvSpPr>
        <p:spPr>
          <a:xfrm>
            <a:off x="3505967" y="2253718"/>
            <a:ext cx="20420066" cy="1300652"/>
          </a:xfrm>
          <a:prstGeom prst="rect">
            <a:avLst/>
          </a:prstGeom>
          <a:noFill/>
          <a:ln>
            <a:noFill/>
          </a:ln>
        </p:spPr>
        <p:txBody>
          <a:bodyPr anchorCtr="1" anchor="t" bIns="47800" lIns="95625" spcFirstLastPara="1" rIns="95625" wrap="square" tIns="47800">
            <a:noAutofit/>
          </a:bodyPr>
          <a:lstStyle>
            <a:lvl1pPr indent="-228600" lvl="0" marL="457200" marR="0" rtl="0" algn="ctr">
              <a:spcBef>
                <a:spcPts val="1840"/>
              </a:spcBef>
              <a:spcAft>
                <a:spcPts val="0"/>
              </a:spcAft>
              <a:buClr>
                <a:srgbClr val="1F3864"/>
              </a:buClr>
              <a:buSzPts val="9200"/>
              <a:buFont typeface="Arial"/>
              <a:buNone/>
              <a:defRPr b="0" i="0" sz="9200" u="none" cap="none" strike="noStrike">
                <a:solidFill>
                  <a:srgbClr val="1F3864"/>
                </a:solidFill>
                <a:latin typeface="Calibri"/>
                <a:ea typeface="Calibri"/>
                <a:cs typeface="Calibri"/>
                <a:sym typeface="Calibri"/>
              </a:defRPr>
            </a:lvl1pPr>
            <a:lvl2pPr indent="-228600" lvl="1" marL="914400" marR="0" rtl="0" algn="l">
              <a:spcBef>
                <a:spcPts val="1500"/>
              </a:spcBef>
              <a:spcAft>
                <a:spcPts val="0"/>
              </a:spcAft>
              <a:buClr>
                <a:schemeClr val="dk1"/>
              </a:buClr>
              <a:buSzPts val="7500"/>
              <a:buFont typeface="Arial"/>
              <a:buNone/>
              <a:defRPr b="0" i="0" sz="7500" u="none" cap="none" strike="noStrike">
                <a:solidFill>
                  <a:schemeClr val="dk1"/>
                </a:solidFill>
                <a:latin typeface="Calibri"/>
                <a:ea typeface="Calibri"/>
                <a:cs typeface="Calibri"/>
                <a:sym typeface="Calibri"/>
              </a:defRPr>
            </a:lvl2pPr>
            <a:lvl3pPr indent="-228600" lvl="2" marL="1371600" marR="0" rtl="0" algn="l">
              <a:spcBef>
                <a:spcPts val="1500"/>
              </a:spcBef>
              <a:spcAft>
                <a:spcPts val="0"/>
              </a:spcAft>
              <a:buClr>
                <a:schemeClr val="dk1"/>
              </a:buClr>
              <a:buSzPts val="7500"/>
              <a:buFont typeface="Arial"/>
              <a:buNone/>
              <a:defRPr b="0" i="0" sz="7500" u="none" cap="none" strike="noStrike">
                <a:solidFill>
                  <a:schemeClr val="dk1"/>
                </a:solidFill>
                <a:latin typeface="Calibri"/>
                <a:ea typeface="Calibri"/>
                <a:cs typeface="Calibri"/>
                <a:sym typeface="Calibri"/>
              </a:defRPr>
            </a:lvl3pPr>
            <a:lvl4pPr indent="-228600" lvl="3" marL="1828800" marR="0" rtl="0" algn="l">
              <a:spcBef>
                <a:spcPts val="1500"/>
              </a:spcBef>
              <a:spcAft>
                <a:spcPts val="0"/>
              </a:spcAft>
              <a:buClr>
                <a:schemeClr val="dk1"/>
              </a:buClr>
              <a:buSzPts val="7500"/>
              <a:buFont typeface="Arial"/>
              <a:buNone/>
              <a:defRPr b="0" i="0" sz="7500" u="none" cap="none" strike="noStrike">
                <a:solidFill>
                  <a:schemeClr val="dk1"/>
                </a:solidFill>
                <a:latin typeface="Calibri"/>
                <a:ea typeface="Calibri"/>
                <a:cs typeface="Calibri"/>
                <a:sym typeface="Calibri"/>
              </a:defRPr>
            </a:lvl4pPr>
            <a:lvl5pPr indent="-228600" lvl="4" marL="2286000" marR="0" rtl="0" algn="l">
              <a:spcBef>
                <a:spcPts val="1500"/>
              </a:spcBef>
              <a:spcAft>
                <a:spcPts val="0"/>
              </a:spcAft>
              <a:buClr>
                <a:schemeClr val="dk1"/>
              </a:buClr>
              <a:buSzPts val="7500"/>
              <a:buFont typeface="Arial"/>
              <a:buNone/>
              <a:defRPr b="0" i="0" sz="7500" u="none" cap="none" strike="noStrike">
                <a:solidFill>
                  <a:schemeClr val="dk1"/>
                </a:solidFill>
                <a:latin typeface="Calibri"/>
                <a:ea typeface="Calibri"/>
                <a:cs typeface="Calibri"/>
                <a:sym typeface="Calibri"/>
              </a:defRPr>
            </a:lvl5pPr>
            <a:lvl6pPr indent="-755650" lvl="5" marL="27432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26" name="Google Shape;26;p2"/>
          <p:cNvSpPr txBox="1"/>
          <p:nvPr>
            <p:ph idx="16" type="body"/>
          </p:nvPr>
        </p:nvSpPr>
        <p:spPr>
          <a:xfrm>
            <a:off x="3505967" y="589524"/>
            <a:ext cx="20420066" cy="1664193"/>
          </a:xfrm>
          <a:prstGeom prst="rect">
            <a:avLst/>
          </a:prstGeom>
          <a:noFill/>
          <a:ln>
            <a:noFill/>
          </a:ln>
        </p:spPr>
        <p:txBody>
          <a:bodyPr anchorCtr="1" anchor="t" bIns="47800" lIns="95625" spcFirstLastPara="1" rIns="95625" wrap="square" tIns="47800">
            <a:noAutofit/>
          </a:bodyPr>
          <a:lstStyle>
            <a:lvl1pPr indent="-228600" lvl="0" marL="457200" marR="0" rtl="0" algn="ctr">
              <a:spcBef>
                <a:spcPts val="2400"/>
              </a:spcBef>
              <a:spcAft>
                <a:spcPts val="0"/>
              </a:spcAft>
              <a:buClr>
                <a:srgbClr val="1F3864"/>
              </a:buClr>
              <a:buSzPts val="12000"/>
              <a:buFont typeface="Arial"/>
              <a:buNone/>
              <a:defRPr b="1" i="0" sz="12000" u="none" cap="none" strike="noStrike">
                <a:solidFill>
                  <a:srgbClr val="1F3864"/>
                </a:solidFill>
                <a:latin typeface="Calibri"/>
                <a:ea typeface="Calibri"/>
                <a:cs typeface="Calibri"/>
                <a:sym typeface="Calibri"/>
              </a:defRPr>
            </a:lvl1pPr>
            <a:lvl2pPr indent="-228600" lvl="1" marL="914400" marR="0" rtl="0" algn="l">
              <a:spcBef>
                <a:spcPts val="1500"/>
              </a:spcBef>
              <a:spcAft>
                <a:spcPts val="0"/>
              </a:spcAft>
              <a:buClr>
                <a:schemeClr val="dk1"/>
              </a:buClr>
              <a:buSzPts val="7500"/>
              <a:buFont typeface="Arial"/>
              <a:buNone/>
              <a:defRPr b="0" i="0" sz="7500" u="none" cap="none" strike="noStrike">
                <a:solidFill>
                  <a:schemeClr val="dk1"/>
                </a:solidFill>
                <a:latin typeface="Calibri"/>
                <a:ea typeface="Calibri"/>
                <a:cs typeface="Calibri"/>
                <a:sym typeface="Calibri"/>
              </a:defRPr>
            </a:lvl2pPr>
            <a:lvl3pPr indent="-228600" lvl="2" marL="1371600" marR="0" rtl="0" algn="l">
              <a:spcBef>
                <a:spcPts val="1500"/>
              </a:spcBef>
              <a:spcAft>
                <a:spcPts val="0"/>
              </a:spcAft>
              <a:buClr>
                <a:schemeClr val="dk1"/>
              </a:buClr>
              <a:buSzPts val="7500"/>
              <a:buFont typeface="Arial"/>
              <a:buNone/>
              <a:defRPr b="0" i="0" sz="7500" u="none" cap="none" strike="noStrike">
                <a:solidFill>
                  <a:schemeClr val="dk1"/>
                </a:solidFill>
                <a:latin typeface="Calibri"/>
                <a:ea typeface="Calibri"/>
                <a:cs typeface="Calibri"/>
                <a:sym typeface="Calibri"/>
              </a:defRPr>
            </a:lvl3pPr>
            <a:lvl4pPr indent="-228600" lvl="3" marL="1828800" marR="0" rtl="0" algn="l">
              <a:spcBef>
                <a:spcPts val="1500"/>
              </a:spcBef>
              <a:spcAft>
                <a:spcPts val="0"/>
              </a:spcAft>
              <a:buClr>
                <a:schemeClr val="dk1"/>
              </a:buClr>
              <a:buSzPts val="7500"/>
              <a:buFont typeface="Arial"/>
              <a:buNone/>
              <a:defRPr b="0" i="0" sz="7500" u="none" cap="none" strike="noStrike">
                <a:solidFill>
                  <a:schemeClr val="dk1"/>
                </a:solidFill>
                <a:latin typeface="Calibri"/>
                <a:ea typeface="Calibri"/>
                <a:cs typeface="Calibri"/>
                <a:sym typeface="Calibri"/>
              </a:defRPr>
            </a:lvl4pPr>
            <a:lvl5pPr indent="-228600" lvl="4" marL="2286000" marR="0" rtl="0" algn="l">
              <a:spcBef>
                <a:spcPts val="1500"/>
              </a:spcBef>
              <a:spcAft>
                <a:spcPts val="0"/>
              </a:spcAft>
              <a:buClr>
                <a:schemeClr val="dk1"/>
              </a:buClr>
              <a:buSzPts val="7500"/>
              <a:buFont typeface="Arial"/>
              <a:buNone/>
              <a:defRPr b="0" i="0" sz="7500" u="none" cap="none" strike="noStrike">
                <a:solidFill>
                  <a:schemeClr val="dk1"/>
                </a:solidFill>
                <a:latin typeface="Calibri"/>
                <a:ea typeface="Calibri"/>
                <a:cs typeface="Calibri"/>
                <a:sym typeface="Calibri"/>
              </a:defRPr>
            </a:lvl5pPr>
            <a:lvl6pPr indent="-755650" lvl="5" marL="27432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spcBef>
                <a:spcPts val="166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hyperlink" Target="https://www.posterpresentations.com/how-to-change-the-research-poster-template-colors.html" TargetMode="External"/><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nvSpPr>
        <p:spPr>
          <a:xfrm>
            <a:off x="1175774" y="35886584"/>
            <a:ext cx="2939026" cy="333732"/>
          </a:xfrm>
          <a:prstGeom prst="rect">
            <a:avLst/>
          </a:prstGeom>
          <a:noFill/>
          <a:ln>
            <a:noFill/>
          </a:ln>
        </p:spPr>
        <p:txBody>
          <a:bodyPr anchorCtr="0" anchor="t" bIns="39125" lIns="78275" spcFirstLastPara="1" rIns="78275" wrap="square" tIns="39125">
            <a:noAutofit/>
          </a:bodyPr>
          <a:lstStyle/>
          <a:p>
            <a:pPr indent="0" lvl="0" marL="0" marR="0" rtl="0" algn="l">
              <a:lnSpc>
                <a:spcPct val="65000"/>
              </a:lnSpc>
              <a:spcBef>
                <a:spcPts val="0"/>
              </a:spcBef>
              <a:spcAft>
                <a:spcPts val="0"/>
              </a:spcAft>
              <a:buNone/>
            </a:pPr>
            <a:r>
              <a:rPr b="1" i="0" lang="en-US" sz="600" u="none" cap="none" strike="noStrike">
                <a:solidFill>
                  <a:srgbClr val="BFBFBF"/>
                </a:solidFill>
                <a:latin typeface="Arial"/>
                <a:ea typeface="Arial"/>
                <a:cs typeface="Arial"/>
                <a:sym typeface="Arial"/>
              </a:rPr>
              <a:t>RESEARCH POSTER PRESENTATION DESIGN © 2019</a:t>
            </a:r>
            <a:endParaRPr/>
          </a:p>
          <a:p>
            <a:pPr indent="0" lvl="0" marL="0" marR="0" rtl="0" algn="l">
              <a:lnSpc>
                <a:spcPct val="65000"/>
              </a:lnSpc>
              <a:spcBef>
                <a:spcPts val="525"/>
              </a:spcBef>
              <a:spcAft>
                <a:spcPts val="0"/>
              </a:spcAft>
              <a:buNone/>
            </a:pPr>
            <a:r>
              <a:rPr b="1" i="0" lang="en-US" sz="1050" u="none" cap="none" strike="noStrike">
                <a:solidFill>
                  <a:srgbClr val="BFBFBF"/>
                </a:solidFill>
                <a:latin typeface="Arial"/>
                <a:ea typeface="Arial"/>
                <a:cs typeface="Arial"/>
                <a:sym typeface="Arial"/>
              </a:rPr>
              <a:t>www.PosterPresentations.com</a:t>
            </a:r>
            <a:endParaRPr/>
          </a:p>
        </p:txBody>
      </p:sp>
      <p:graphicFrame>
        <p:nvGraphicFramePr>
          <p:cNvPr id="11" name="Google Shape;11;p1"/>
          <p:cNvGraphicFramePr/>
          <p:nvPr/>
        </p:nvGraphicFramePr>
        <p:xfrm>
          <a:off x="27889200" y="-119212"/>
          <a:ext cx="3000000" cy="3000000"/>
        </p:xfrm>
        <a:graphic>
          <a:graphicData uri="http://schemas.openxmlformats.org/drawingml/2006/table">
            <a:tbl>
              <a:tblPr bandRow="1" firstRow="1">
                <a:noFill/>
                <a:tableStyleId>{041F9BAC-C037-4A27-B641-D45DC50A9B47}</a:tableStyleId>
              </a:tblPr>
              <a:tblGrid>
                <a:gridCol w="3343825"/>
                <a:gridCol w="1381550"/>
                <a:gridCol w="4704800"/>
              </a:tblGrid>
              <a:tr h="1945975">
                <a:tc gridSpan="3">
                  <a:txBody>
                    <a:bodyPr/>
                    <a:lstStyle/>
                    <a:p>
                      <a:pPr indent="0" lvl="0" marL="0" marR="0" rtl="0" algn="ctr">
                        <a:lnSpc>
                          <a:spcPct val="100000"/>
                        </a:lnSpc>
                        <a:spcBef>
                          <a:spcPts val="0"/>
                        </a:spcBef>
                        <a:spcAft>
                          <a:spcPts val="0"/>
                        </a:spcAft>
                        <a:buClr>
                          <a:srgbClr val="1F3A4E"/>
                        </a:buClr>
                        <a:buSzPts val="4000"/>
                        <a:buFont typeface="Arial Black"/>
                        <a:buNone/>
                      </a:pPr>
                      <a:r>
                        <a:rPr b="0" lang="en-US" sz="4000" u="none" cap="none" strike="noStrike">
                          <a:solidFill>
                            <a:srgbClr val="1F3A4E"/>
                          </a:solidFill>
                          <a:latin typeface="Arial Black"/>
                          <a:ea typeface="Arial Black"/>
                          <a:cs typeface="Arial Black"/>
                          <a:sym typeface="Arial Black"/>
                        </a:rPr>
                        <a:t>QUICK START GUIDE</a:t>
                      </a:r>
                      <a:br>
                        <a:rPr b="0" lang="en-US" sz="4000" u="none" cap="none" strike="noStrike">
                          <a:solidFill>
                            <a:srgbClr val="1F3A4E"/>
                          </a:solidFill>
                          <a:latin typeface="Arial Black"/>
                          <a:ea typeface="Arial Black"/>
                          <a:cs typeface="Arial Black"/>
                          <a:sym typeface="Arial Black"/>
                        </a:rPr>
                      </a:br>
                      <a:r>
                        <a:rPr b="1" lang="en-US" sz="3200" u="none" cap="none" strike="noStrike">
                          <a:solidFill>
                            <a:srgbClr val="FF0000"/>
                          </a:solidFill>
                          <a:latin typeface="Trebuchet MS"/>
                          <a:ea typeface="Trebuchet MS"/>
                          <a:cs typeface="Trebuchet MS"/>
                          <a:sym typeface="Trebuchet MS"/>
                        </a:rPr>
                        <a:t>(THIS SIDEBAR WILL NOT PRINT)</a:t>
                      </a:r>
                      <a:endParaRPr b="1" sz="4000" u="none" cap="none" strike="noStrike">
                        <a:solidFill>
                          <a:schemeClr val="lt1"/>
                        </a:solidFill>
                        <a:latin typeface="Trebuchet MS"/>
                        <a:ea typeface="Trebuchet MS"/>
                        <a:cs typeface="Trebuchet MS"/>
                        <a:sym typeface="Trebuchet MS"/>
                      </a:endParaRPr>
                    </a:p>
                  </a:txBody>
                  <a:tcPr marT="137150" marB="45725" marR="91450" marL="182875">
                    <a:solidFill>
                      <a:srgbClr val="FFC000"/>
                    </a:solidFill>
                  </a:tcPr>
                </a:tc>
                <a:tc hMerge="1"/>
                <a:tc hMerge="1"/>
              </a:tr>
              <a:tr h="6163425">
                <a:tc gridSpan="3">
                  <a:txBody>
                    <a:bodyPr/>
                    <a:lstStyle/>
                    <a:p>
                      <a:pPr indent="0" lvl="0" marL="0" marR="0" rtl="0" algn="l">
                        <a:spcBef>
                          <a:spcPts val="0"/>
                        </a:spcBef>
                        <a:spcAft>
                          <a:spcPts val="0"/>
                        </a:spcAft>
                        <a:buNone/>
                      </a:pPr>
                      <a:r>
                        <a:rPr b="1" lang="en-US" sz="2800" u="none" cap="none" strike="noStrike">
                          <a:solidFill>
                            <a:srgbClr val="FFC000"/>
                          </a:solidFill>
                          <a:latin typeface="Arial"/>
                          <a:ea typeface="Arial"/>
                          <a:cs typeface="Arial"/>
                          <a:sym typeface="Arial"/>
                        </a:rPr>
                        <a:t>How to change the template colors</a:t>
                      </a:r>
                      <a:endParaRPr/>
                    </a:p>
                    <a:p>
                      <a:pPr indent="0" lvl="0" marL="0" marR="0" rtl="0" algn="l">
                        <a:spcBef>
                          <a:spcPts val="0"/>
                        </a:spcBef>
                        <a:spcAft>
                          <a:spcPts val="0"/>
                        </a:spcAft>
                        <a:buNone/>
                      </a:pPr>
                      <a:r>
                        <a:rPr b="0" lang="en-US" sz="2400" u="none" cap="none" strike="noStrike">
                          <a:solidFill>
                            <a:srgbClr val="D9D9D9"/>
                          </a:solidFill>
                          <a:latin typeface="Arial"/>
                          <a:ea typeface="Arial"/>
                          <a:cs typeface="Arial"/>
                          <a:sym typeface="Arial"/>
                        </a:rPr>
                        <a:t>You can change the overall template color theme by clicking on the COLORS dropdown menu under the DESIGN tab. You can see a tutorial here: </a:t>
                      </a:r>
                      <a:r>
                        <a:rPr lang="en-US" sz="2400" u="sng" cap="none" strike="noStrike">
                          <a:solidFill>
                            <a:schemeClr val="hlink"/>
                          </a:solidFill>
                          <a:hlinkClick r:id="rId1"/>
                        </a:rPr>
                        <a:t>https://www.posterpresentations.com/how-to-change-the-research-poster-template-colors.html</a:t>
                      </a:r>
                      <a:endParaRPr sz="2400" u="none" cap="none" strike="noStrike">
                        <a:solidFill>
                          <a:srgbClr val="FFC000"/>
                        </a:solidFill>
                      </a:endParaRPr>
                    </a:p>
                    <a:p>
                      <a:pPr indent="0" lvl="0" marL="0" marR="0" rtl="0" algn="l">
                        <a:spcBef>
                          <a:spcPts val="0"/>
                        </a:spcBef>
                        <a:spcAft>
                          <a:spcPts val="0"/>
                        </a:spcAft>
                        <a:buNone/>
                      </a:pPr>
                      <a:r>
                        <a:t/>
                      </a:r>
                      <a:endParaRPr b="0" sz="2400" u="none" cap="none" strike="noStrike">
                        <a:solidFill>
                          <a:srgbClr val="D9D9D9"/>
                        </a:solidFill>
                        <a:latin typeface="Arial"/>
                        <a:ea typeface="Arial"/>
                        <a:cs typeface="Arial"/>
                        <a:sym typeface="Arial"/>
                      </a:endParaRPr>
                    </a:p>
                    <a:p>
                      <a:pPr indent="0" lvl="0" marL="0" marR="0" rtl="0" algn="l">
                        <a:spcBef>
                          <a:spcPts val="0"/>
                        </a:spcBef>
                        <a:spcAft>
                          <a:spcPts val="0"/>
                        </a:spcAft>
                        <a:buNone/>
                      </a:pPr>
                      <a:r>
                        <a:rPr b="0" lang="en-US" sz="2400" u="none" cap="none" strike="noStrike">
                          <a:solidFill>
                            <a:srgbClr val="D9D9D9"/>
                          </a:solidFill>
                          <a:latin typeface="Arial"/>
                          <a:ea typeface="Arial"/>
                          <a:cs typeface="Arial"/>
                          <a:sym typeface="Arial"/>
                        </a:rPr>
                        <a:t>You can also manually change the color of individual elements by going to VIEW &gt; SLIDE MASTER. On the left side of your screen select the background master where you can change the template background, column sizes, etc. </a:t>
                      </a:r>
                      <a:endParaRPr/>
                    </a:p>
                    <a:p>
                      <a:pPr indent="0" lvl="0" marL="0" marR="0" rtl="0" algn="l">
                        <a:spcBef>
                          <a:spcPts val="0"/>
                        </a:spcBef>
                        <a:spcAft>
                          <a:spcPts val="0"/>
                        </a:spcAft>
                        <a:buNone/>
                      </a:pPr>
                      <a:r>
                        <a:t/>
                      </a:r>
                      <a:endParaRPr b="0" sz="2400" u="none" cap="none" strike="noStrike">
                        <a:solidFill>
                          <a:srgbClr val="D9D9D9"/>
                        </a:solidFill>
                        <a:latin typeface="Arial"/>
                        <a:ea typeface="Arial"/>
                        <a:cs typeface="Arial"/>
                        <a:sym typeface="Arial"/>
                      </a:endParaRPr>
                    </a:p>
                    <a:p>
                      <a:pPr indent="0" lvl="0" marL="0" marR="0" rtl="0" algn="l">
                        <a:spcBef>
                          <a:spcPts val="0"/>
                        </a:spcBef>
                        <a:spcAft>
                          <a:spcPts val="0"/>
                        </a:spcAft>
                        <a:buNone/>
                      </a:pPr>
                      <a:r>
                        <a:rPr b="0" lang="en-US" sz="2400" u="none" cap="none" strike="noStrike">
                          <a:solidFill>
                            <a:srgbClr val="D9D9D9"/>
                          </a:solidFill>
                          <a:latin typeface="Arial"/>
                          <a:ea typeface="Arial"/>
                          <a:cs typeface="Arial"/>
                          <a:sym typeface="Arial"/>
                        </a:rPr>
                        <a:t>After you finish working on the SLIDE MASTER, it is important that you go to VIEW &gt; NORMAL to continue working on your poster. </a:t>
                      </a:r>
                      <a:endParaRPr/>
                    </a:p>
                  </a:txBody>
                  <a:tcPr marT="137150" marB="45725" marR="91450" marL="182875">
                    <a:solidFill>
                      <a:schemeClr val="dk1"/>
                    </a:solidFill>
                  </a:tcPr>
                </a:tc>
                <a:tc hMerge="1"/>
                <a:tc hMerge="1"/>
              </a:tr>
              <a:tr h="4063525">
                <a:tc gridSpan="3">
                  <a:txBody>
                    <a:bodyPr/>
                    <a:lstStyle/>
                    <a:p>
                      <a:pPr indent="0" lvl="0" marL="0" marR="0" rtl="0" algn="l">
                        <a:spcBef>
                          <a:spcPts val="0"/>
                        </a:spcBef>
                        <a:spcAft>
                          <a:spcPts val="0"/>
                        </a:spcAft>
                        <a:buNone/>
                      </a:pPr>
                      <a:r>
                        <a:rPr b="1" lang="en-US" sz="2800" u="none" cap="none" strike="noStrike">
                          <a:solidFill>
                            <a:srgbClr val="FFC000"/>
                          </a:solidFill>
                          <a:latin typeface="Arial"/>
                          <a:ea typeface="Arial"/>
                          <a:cs typeface="Arial"/>
                          <a:sym typeface="Arial"/>
                        </a:rPr>
                        <a:t>How to change the column layout configuration</a:t>
                      </a:r>
                      <a:endParaRPr/>
                    </a:p>
                    <a:p>
                      <a:pPr indent="0" lvl="0" marL="0" marR="0" rtl="0" algn="l">
                        <a:spcBef>
                          <a:spcPts val="0"/>
                        </a:spcBef>
                        <a:spcAft>
                          <a:spcPts val="0"/>
                        </a:spcAft>
                        <a:buNone/>
                      </a:pPr>
                      <a:r>
                        <a:rPr lang="en-US" sz="2400">
                          <a:solidFill>
                            <a:srgbClr val="D9D9D9"/>
                          </a:solidFill>
                          <a:latin typeface="Arial"/>
                          <a:ea typeface="Arial"/>
                          <a:cs typeface="Arial"/>
                          <a:sym typeface="Arial"/>
                        </a:rPr>
                        <a:t>You can manually change the configuration on the columns by going to VIEW &gt; SLIDE MASTER. You can delete columns, resize them or modify them as needed for your layout. </a:t>
                      </a:r>
                      <a:endParaRPr/>
                    </a:p>
                    <a:p>
                      <a:pPr indent="0" lvl="0" marL="0" marR="0" rtl="0" algn="l">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You can see a tutorial here: </a:t>
                      </a:r>
                      <a:r>
                        <a:rPr lang="en-US" sz="2400" u="sng">
                          <a:solidFill>
                            <a:srgbClr val="FFC000"/>
                          </a:solidFill>
                          <a:latin typeface="Arial"/>
                          <a:ea typeface="Arial"/>
                          <a:cs typeface="Arial"/>
                          <a:sym typeface="Arial"/>
                        </a:rPr>
                        <a:t>https://www.posterpresentations.com/how-to-change-the-column-configuration.html</a:t>
                      </a:r>
                      <a:endParaRPr sz="7400" u="sng">
                        <a:solidFill>
                          <a:srgbClr val="FFC000"/>
                        </a:solidFill>
                      </a:endParaRPr>
                    </a:p>
                  </a:txBody>
                  <a:tcPr marT="137150" marB="45725" marR="91450" marL="182875">
                    <a:solidFill>
                      <a:schemeClr val="dk1"/>
                    </a:solidFill>
                  </a:tcPr>
                </a:tc>
                <a:tc hMerge="1"/>
                <a:tc hMerge="1"/>
              </a:tr>
              <a:tr h="5735750">
                <a:tc gridSpan="2">
                  <a:txBody>
                    <a:bodyPr/>
                    <a:lstStyle/>
                    <a:p>
                      <a:pPr indent="0" lvl="0" marL="0" marR="0" rtl="0" algn="l">
                        <a:lnSpc>
                          <a:spcPct val="100000"/>
                        </a:lnSpc>
                        <a:spcBef>
                          <a:spcPts val="0"/>
                        </a:spcBef>
                        <a:spcAft>
                          <a:spcPts val="0"/>
                        </a:spcAft>
                        <a:buClr>
                          <a:schemeClr val="dk1"/>
                        </a:buClr>
                        <a:buSzPts val="2400"/>
                        <a:buFont typeface="Calibri"/>
                        <a:buNone/>
                      </a:pPr>
                      <a:r>
                        <a:t/>
                      </a:r>
                      <a:endParaRPr sz="2400">
                        <a:solidFill>
                          <a:srgbClr val="D9D9D9"/>
                        </a:solidFill>
                        <a:latin typeface="Arial"/>
                        <a:ea typeface="Arial"/>
                        <a:cs typeface="Arial"/>
                        <a:sym typeface="Arial"/>
                      </a:endParaRPr>
                    </a:p>
                  </a:txBody>
                  <a:tcPr marT="137150" marB="45725" marR="91450" marL="182875"/>
                </a:tc>
                <a:tc hMerge="1"/>
                <a:tc rowSpan="2">
                  <a:txBody>
                    <a:bodyPr/>
                    <a:lstStyle/>
                    <a:p>
                      <a:pPr indent="0" lvl="0" marL="0" marR="0" rtl="0" algn="l">
                        <a:lnSpc>
                          <a:spcPct val="100000"/>
                        </a:lnSpc>
                        <a:spcBef>
                          <a:spcPts val="0"/>
                        </a:spcBef>
                        <a:spcAft>
                          <a:spcPts val="0"/>
                        </a:spcAft>
                        <a:buClr>
                          <a:srgbClr val="FFC000"/>
                        </a:buClr>
                        <a:buSzPts val="2800"/>
                        <a:buFont typeface="Arial"/>
                        <a:buNone/>
                      </a:pPr>
                      <a:r>
                        <a:rPr b="1" lang="en-US" sz="2800">
                          <a:solidFill>
                            <a:srgbClr val="FFC000"/>
                          </a:solidFill>
                          <a:latin typeface="Arial"/>
                          <a:ea typeface="Arial"/>
                          <a:cs typeface="Arial"/>
                          <a:sym typeface="Arial"/>
                        </a:rPr>
                        <a:t>How to hide the QUICK START GUIDE bars from the sides of the template</a:t>
                      </a:r>
                      <a:endParaRPr/>
                    </a:p>
                    <a:p>
                      <a:pPr indent="0" lvl="0" marL="0" marR="0" rtl="0" algn="l">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The Quick Start</a:t>
                      </a:r>
                      <a:r>
                        <a:rPr lang="en-US" sz="2400">
                          <a:solidFill>
                            <a:srgbClr val="D9D9D9"/>
                          </a:solidFill>
                          <a:latin typeface="Arial"/>
                          <a:ea typeface="Arial"/>
                          <a:cs typeface="Arial"/>
                          <a:sym typeface="Arial"/>
                        </a:rPr>
                        <a:t> Guides</a:t>
                      </a:r>
                      <a:r>
                        <a:rPr lang="en-US" sz="2400">
                          <a:solidFill>
                            <a:srgbClr val="D9D9D9"/>
                          </a:solidFill>
                          <a:latin typeface="Arial"/>
                          <a:ea typeface="Arial"/>
                          <a:cs typeface="Arial"/>
                          <a:sym typeface="Arial"/>
                        </a:rPr>
                        <a:t> </a:t>
                      </a:r>
                      <a:r>
                        <a:rPr lang="en-US" sz="2400" u="sng">
                          <a:solidFill>
                            <a:srgbClr val="D9D9D9"/>
                          </a:solidFill>
                          <a:latin typeface="Arial"/>
                          <a:ea typeface="Arial"/>
                          <a:cs typeface="Arial"/>
                          <a:sym typeface="Arial"/>
                        </a:rPr>
                        <a:t>are outside the template’s printable area</a:t>
                      </a:r>
                      <a:r>
                        <a:rPr lang="en-US" sz="2400">
                          <a:solidFill>
                            <a:srgbClr val="D9D9D9"/>
                          </a:solidFill>
                          <a:latin typeface="Arial"/>
                          <a:ea typeface="Arial"/>
                          <a:cs typeface="Arial"/>
                          <a:sym typeface="Arial"/>
                        </a:rPr>
                        <a:t> and they will not be on the printed poster</a:t>
                      </a:r>
                      <a:r>
                        <a:rPr lang="en-US" sz="2400">
                          <a:solidFill>
                            <a:srgbClr val="D9D9D9"/>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400"/>
                        <a:buFont typeface="Calibri"/>
                        <a:buNone/>
                      </a:pPr>
                      <a:r>
                        <a:t/>
                      </a:r>
                      <a:endParaRPr sz="2400">
                        <a:solidFill>
                          <a:srgbClr val="D9D9D9"/>
                        </a:solidFill>
                        <a:latin typeface="Arial"/>
                        <a:ea typeface="Arial"/>
                        <a:cs typeface="Arial"/>
                        <a:sym typeface="Arial"/>
                      </a:endParaRPr>
                    </a:p>
                    <a:p>
                      <a:pPr indent="0" lvl="0" marL="0" marR="0" rtl="0" algn="l">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If you create a PDF file from your template, the guides will not be included.</a:t>
                      </a:r>
                      <a:endParaRPr/>
                    </a:p>
                    <a:p>
                      <a:pPr indent="0" lvl="0" marL="0" marR="0" rtl="0" algn="l">
                        <a:lnSpc>
                          <a:spcPct val="100000"/>
                        </a:lnSpc>
                        <a:spcBef>
                          <a:spcPts val="0"/>
                        </a:spcBef>
                        <a:spcAft>
                          <a:spcPts val="0"/>
                        </a:spcAft>
                        <a:buClr>
                          <a:schemeClr val="dk1"/>
                        </a:buClr>
                        <a:buSzPts val="2400"/>
                        <a:buFont typeface="Calibri"/>
                        <a:buNone/>
                      </a:pPr>
                      <a:r>
                        <a:t/>
                      </a:r>
                      <a:endParaRPr sz="2400">
                        <a:solidFill>
                          <a:srgbClr val="D9D9D9"/>
                        </a:solidFill>
                        <a:latin typeface="Arial"/>
                        <a:ea typeface="Arial"/>
                        <a:cs typeface="Arial"/>
                        <a:sym typeface="Arial"/>
                      </a:endParaRPr>
                    </a:p>
                    <a:p>
                      <a:pPr indent="0" lvl="0" marL="0" marR="0" rtl="0" algn="l">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To hide the guides click on the </a:t>
                      </a:r>
                      <a:r>
                        <a:rPr b="1" lang="en-US" sz="2400">
                          <a:solidFill>
                            <a:srgbClr val="D9D9D9"/>
                          </a:solidFill>
                          <a:latin typeface="Arial"/>
                          <a:ea typeface="Arial"/>
                          <a:cs typeface="Arial"/>
                          <a:sym typeface="Arial"/>
                        </a:rPr>
                        <a:t>Home</a:t>
                      </a:r>
                      <a:r>
                        <a:rPr lang="en-US" sz="2400">
                          <a:solidFill>
                            <a:srgbClr val="D9D9D9"/>
                          </a:solidFill>
                          <a:latin typeface="Arial"/>
                          <a:ea typeface="Arial"/>
                          <a:cs typeface="Arial"/>
                          <a:sym typeface="Arial"/>
                        </a:rPr>
                        <a:t> tab (top of the screen) and then click on the </a:t>
                      </a:r>
                      <a:r>
                        <a:rPr b="1" lang="en-US" sz="2400">
                          <a:solidFill>
                            <a:srgbClr val="D9D9D9"/>
                          </a:solidFill>
                          <a:latin typeface="Arial"/>
                          <a:ea typeface="Arial"/>
                          <a:cs typeface="Arial"/>
                          <a:sym typeface="Arial"/>
                        </a:rPr>
                        <a:t>Layout</a:t>
                      </a:r>
                      <a:r>
                        <a:rPr lang="en-US" sz="2400">
                          <a:solidFill>
                            <a:srgbClr val="D9D9D9"/>
                          </a:solidFill>
                          <a:latin typeface="Arial"/>
                          <a:ea typeface="Arial"/>
                          <a:cs typeface="Arial"/>
                          <a:sym typeface="Arial"/>
                        </a:rPr>
                        <a:t> button below to see the available layouts. Choose the </a:t>
                      </a:r>
                      <a:r>
                        <a:rPr b="1" lang="en-US" sz="2400">
                          <a:solidFill>
                            <a:srgbClr val="D9D9D9"/>
                          </a:solidFill>
                          <a:latin typeface="Arial"/>
                          <a:ea typeface="Arial"/>
                          <a:cs typeface="Arial"/>
                          <a:sym typeface="Arial"/>
                        </a:rPr>
                        <a:t>Without Guides </a:t>
                      </a:r>
                      <a:r>
                        <a:rPr b="0" lang="en-US" sz="2400">
                          <a:solidFill>
                            <a:srgbClr val="D9D9D9"/>
                          </a:solidFill>
                          <a:latin typeface="Arial"/>
                          <a:ea typeface="Arial"/>
                          <a:cs typeface="Arial"/>
                          <a:sym typeface="Arial"/>
                        </a:rPr>
                        <a:t>layout</a:t>
                      </a:r>
                      <a:r>
                        <a:rPr lang="en-US" sz="2400">
                          <a:solidFill>
                            <a:srgbClr val="D9D9D9"/>
                          </a:solidFill>
                          <a:latin typeface="Arial"/>
                          <a:ea typeface="Arial"/>
                          <a:cs typeface="Arial"/>
                          <a:sym typeface="Arial"/>
                        </a:rPr>
                        <a:t>.</a:t>
                      </a:r>
                      <a:endParaRPr sz="2400">
                        <a:solidFill>
                          <a:srgbClr val="D9D9D9"/>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sz="2400">
                        <a:solidFill>
                          <a:srgbClr val="D9D9D9"/>
                        </a:solidFill>
                        <a:latin typeface="Arial"/>
                        <a:ea typeface="Arial"/>
                        <a:cs typeface="Arial"/>
                        <a:sym typeface="Arial"/>
                      </a:endParaRPr>
                    </a:p>
                  </a:txBody>
                  <a:tcPr marT="137150" marB="45725" marR="91450" marL="182875">
                    <a:solidFill>
                      <a:srgbClr val="010101"/>
                    </a:solidFill>
                  </a:tcPr>
                </a:tc>
              </a:tr>
              <a:tr h="3200025">
                <a:tc gridSpan="2">
                  <a:txBody>
                    <a:bodyPr/>
                    <a:lstStyle/>
                    <a:p>
                      <a:pPr indent="0" lvl="0" marL="0" marR="0" rtl="0" algn="l">
                        <a:lnSpc>
                          <a:spcPct val="100000"/>
                        </a:lnSpc>
                        <a:spcBef>
                          <a:spcPts val="0"/>
                        </a:spcBef>
                        <a:spcAft>
                          <a:spcPts val="0"/>
                        </a:spcAft>
                        <a:buClr>
                          <a:schemeClr val="dk1"/>
                        </a:buClr>
                        <a:buSzPts val="2400"/>
                        <a:buFont typeface="Calibri"/>
                        <a:buNone/>
                      </a:pPr>
                      <a:r>
                        <a:t/>
                      </a:r>
                      <a:endParaRPr sz="2400">
                        <a:solidFill>
                          <a:srgbClr val="D9D9D9"/>
                        </a:solidFill>
                        <a:latin typeface="Arial"/>
                        <a:ea typeface="Arial"/>
                        <a:cs typeface="Arial"/>
                        <a:sym typeface="Arial"/>
                      </a:endParaRPr>
                    </a:p>
                  </a:txBody>
                  <a:tcPr marT="137150" marB="45725" marR="91450" marL="182875">
                    <a:solidFill>
                      <a:srgbClr val="010101"/>
                    </a:solidFill>
                  </a:tcPr>
                </a:tc>
                <a:tc hMerge="1"/>
                <a:tc vMerge="1"/>
              </a:tr>
              <a:tr h="4189500">
                <a:tc gridSpan="2">
                  <a:txBody>
                    <a:bodyPr/>
                    <a:lstStyle/>
                    <a:p>
                      <a:pPr indent="0" lvl="0" marL="0" marR="0" rtl="0" algn="l">
                        <a:spcBef>
                          <a:spcPts val="0"/>
                        </a:spcBef>
                        <a:spcAft>
                          <a:spcPts val="0"/>
                        </a:spcAft>
                        <a:buNone/>
                      </a:pPr>
                      <a:r>
                        <a:rPr b="1" lang="en-US" sz="2800">
                          <a:solidFill>
                            <a:srgbClr val="FFC000"/>
                          </a:solidFill>
                          <a:latin typeface="Arial"/>
                          <a:ea typeface="Arial"/>
                          <a:cs typeface="Arial"/>
                          <a:sym typeface="Arial"/>
                        </a:rPr>
                        <a:t>How to</a:t>
                      </a:r>
                      <a:r>
                        <a:rPr b="1" lang="en-US" sz="2800">
                          <a:solidFill>
                            <a:srgbClr val="FFC000"/>
                          </a:solidFill>
                          <a:latin typeface="Arial"/>
                          <a:ea typeface="Arial"/>
                          <a:cs typeface="Arial"/>
                          <a:sym typeface="Arial"/>
                        </a:rPr>
                        <a:t> preview your poster prior to printing</a:t>
                      </a:r>
                      <a:endParaRPr b="1" sz="2800">
                        <a:solidFill>
                          <a:srgbClr val="FFC000"/>
                        </a:solidFill>
                        <a:latin typeface="Arial"/>
                        <a:ea typeface="Arial"/>
                        <a:cs typeface="Arial"/>
                        <a:sym typeface="Arial"/>
                      </a:endParaRPr>
                    </a:p>
                    <a:p>
                      <a:pPr indent="0" lvl="0" marL="0" marR="0" rtl="0" algn="l">
                        <a:spcBef>
                          <a:spcPts val="0"/>
                        </a:spcBef>
                        <a:spcAft>
                          <a:spcPts val="0"/>
                        </a:spcAft>
                        <a:buNone/>
                      </a:pPr>
                      <a:r>
                        <a:rPr lang="en-US" sz="2400">
                          <a:solidFill>
                            <a:srgbClr val="D9D9D9"/>
                          </a:solidFill>
                          <a:latin typeface="Arial"/>
                          <a:ea typeface="Arial"/>
                          <a:cs typeface="Arial"/>
                          <a:sym typeface="Arial"/>
                        </a:rPr>
                        <a:t>You can preview your poster at any time by pressing the </a:t>
                      </a:r>
                      <a:r>
                        <a:rPr lang="en-US" sz="2400">
                          <a:solidFill>
                            <a:srgbClr val="FFC000"/>
                          </a:solidFill>
                          <a:latin typeface="Arial"/>
                          <a:ea typeface="Arial"/>
                          <a:cs typeface="Arial"/>
                          <a:sym typeface="Arial"/>
                        </a:rPr>
                        <a:t>F5 key</a:t>
                      </a:r>
                      <a:r>
                        <a:rPr lang="en-US" sz="2400">
                          <a:solidFill>
                            <a:srgbClr val="D9D9D9"/>
                          </a:solidFill>
                          <a:latin typeface="Arial"/>
                          <a:ea typeface="Arial"/>
                          <a:cs typeface="Arial"/>
                          <a:sym typeface="Arial"/>
                        </a:rPr>
                        <a:t> on your keyboard. You will see on the screen what's on your poster and how it should look when printed. Press the </a:t>
                      </a:r>
                      <a:r>
                        <a:rPr lang="en-US" sz="2400">
                          <a:solidFill>
                            <a:srgbClr val="FFC000"/>
                          </a:solidFill>
                          <a:latin typeface="Arial"/>
                          <a:ea typeface="Arial"/>
                          <a:cs typeface="Arial"/>
                          <a:sym typeface="Arial"/>
                        </a:rPr>
                        <a:t>ESC key </a:t>
                      </a:r>
                      <a:r>
                        <a:rPr lang="en-US" sz="2400">
                          <a:solidFill>
                            <a:srgbClr val="D9D9D9"/>
                          </a:solidFill>
                          <a:latin typeface="Arial"/>
                          <a:ea typeface="Arial"/>
                          <a:cs typeface="Arial"/>
                          <a:sym typeface="Arial"/>
                        </a:rPr>
                        <a:t>to exit Preview.</a:t>
                      </a:r>
                      <a:endParaRPr/>
                    </a:p>
                  </a:txBody>
                  <a:tcPr marT="137150" marB="45725" marR="91450" marL="182875">
                    <a:solidFill>
                      <a:srgbClr val="010101"/>
                    </a:solidFill>
                  </a:tcPr>
                </a:tc>
                <a:tc hMerge="1"/>
                <a:tc>
                  <a:txBody>
                    <a:bodyPr/>
                    <a:lstStyle/>
                    <a:p>
                      <a:pPr indent="0" lvl="0" marL="0" marR="0" rtl="0" algn="ctr">
                        <a:spcBef>
                          <a:spcPts val="0"/>
                        </a:spcBef>
                        <a:spcAft>
                          <a:spcPts val="0"/>
                        </a:spcAft>
                        <a:buNone/>
                      </a:pPr>
                      <a:r>
                        <a:rPr b="1" lang="en-US" sz="11500">
                          <a:solidFill>
                            <a:srgbClr val="D9D9D9"/>
                          </a:solidFill>
                          <a:latin typeface="Arial"/>
                          <a:ea typeface="Arial"/>
                          <a:cs typeface="Arial"/>
                          <a:sym typeface="Arial"/>
                        </a:rPr>
                        <a:t>F5</a:t>
                      </a:r>
                      <a:r>
                        <a:rPr lang="en-US" sz="2400">
                          <a:solidFill>
                            <a:srgbClr val="D9D9D9"/>
                          </a:solidFill>
                          <a:latin typeface="Arial"/>
                          <a:ea typeface="Arial"/>
                          <a:cs typeface="Arial"/>
                          <a:sym typeface="Arial"/>
                        </a:rPr>
                        <a:t> </a:t>
                      </a:r>
                      <a:endParaRPr sz="7400"/>
                    </a:p>
                  </a:txBody>
                  <a:tcPr marT="137150" marB="45725" marR="91450" marL="182875" anchor="ctr">
                    <a:solidFill>
                      <a:srgbClr val="0C0C0C"/>
                    </a:solidFill>
                  </a:tcPr>
                </a:tc>
              </a:tr>
              <a:tr h="6286300">
                <a:tc gridSpan="3">
                  <a:txBody>
                    <a:bodyPr/>
                    <a:lstStyle/>
                    <a:p>
                      <a:pPr indent="0" lvl="0" marL="0" marR="0" rtl="0" algn="l">
                        <a:lnSpc>
                          <a:spcPct val="100000"/>
                        </a:lnSpc>
                        <a:spcBef>
                          <a:spcPts val="0"/>
                        </a:spcBef>
                        <a:spcAft>
                          <a:spcPts val="0"/>
                        </a:spcAft>
                        <a:buClr>
                          <a:srgbClr val="FFC000"/>
                        </a:buClr>
                        <a:buSzPts val="2800"/>
                        <a:buFont typeface="Arial"/>
                        <a:buNone/>
                      </a:pPr>
                      <a:r>
                        <a:rPr b="1" lang="en-US" sz="2800">
                          <a:solidFill>
                            <a:srgbClr val="FFC000"/>
                          </a:solidFill>
                          <a:latin typeface="Arial"/>
                          <a:ea typeface="Arial"/>
                          <a:cs typeface="Arial"/>
                          <a:sym typeface="Arial"/>
                        </a:rPr>
                        <a:t>How to print your poster</a:t>
                      </a:r>
                      <a:endParaRPr/>
                    </a:p>
                    <a:p>
                      <a:pPr indent="0" lvl="0" marL="0" marR="0" rtl="0" algn="l">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When you are ready to have your poster printed go online to </a:t>
                      </a:r>
                      <a:r>
                        <a:rPr lang="en-US" sz="2400">
                          <a:solidFill>
                            <a:srgbClr val="FFC000"/>
                          </a:solidFill>
                          <a:latin typeface="Arial"/>
                          <a:ea typeface="Arial"/>
                          <a:cs typeface="Arial"/>
                          <a:sym typeface="Arial"/>
                        </a:rPr>
                        <a:t>PosterPresentations.com</a:t>
                      </a:r>
                      <a:r>
                        <a:rPr lang="en-US" sz="2400">
                          <a:solidFill>
                            <a:srgbClr val="D9D9D9"/>
                          </a:solidFill>
                          <a:latin typeface="Arial"/>
                          <a:ea typeface="Arial"/>
                          <a:cs typeface="Arial"/>
                          <a:sym typeface="Arial"/>
                        </a:rPr>
                        <a:t> and click on the "</a:t>
                      </a:r>
                      <a:r>
                        <a:rPr lang="en-US" sz="2400">
                          <a:solidFill>
                            <a:srgbClr val="FFC000"/>
                          </a:solidFill>
                          <a:latin typeface="Arial"/>
                          <a:ea typeface="Arial"/>
                          <a:cs typeface="Arial"/>
                          <a:sym typeface="Arial"/>
                        </a:rPr>
                        <a:t>Order Your Poster</a:t>
                      </a:r>
                      <a:r>
                        <a:rPr lang="en-US" sz="2400">
                          <a:solidFill>
                            <a:srgbClr val="D9D9D9"/>
                          </a:solidFill>
                          <a:latin typeface="Arial"/>
                          <a:ea typeface="Arial"/>
                          <a:cs typeface="Arial"/>
                          <a:sym typeface="Arial"/>
                        </a:rPr>
                        <a:t>" button. You can have your poster printed on professional papers, fabric for easy traveling and a variety of other materials. </a:t>
                      </a:r>
                      <a:endParaRPr/>
                    </a:p>
                    <a:p>
                      <a:pPr indent="0" lvl="0" marL="0" marR="0" rtl="0" algn="l">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a:p>
                    <a:p>
                      <a:pPr indent="0" lvl="0" marL="0" marR="0" rtl="0" algn="l">
                        <a:lnSpc>
                          <a:spcPct val="100000"/>
                        </a:lnSpc>
                        <a:spcBef>
                          <a:spcPts val="0"/>
                        </a:spcBef>
                        <a:spcAft>
                          <a:spcPts val="0"/>
                        </a:spcAft>
                        <a:buClr>
                          <a:srgbClr val="D9D9D9"/>
                        </a:buClr>
                        <a:buSzPts val="2400"/>
                        <a:buFont typeface="Arial"/>
                        <a:buNone/>
                      </a:pPr>
                      <a:br>
                        <a:rPr lang="en-US" sz="2400">
                          <a:solidFill>
                            <a:srgbClr val="D9D9D9"/>
                          </a:solidFill>
                          <a:latin typeface="Arial"/>
                          <a:ea typeface="Arial"/>
                          <a:cs typeface="Arial"/>
                          <a:sym typeface="Arial"/>
                        </a:rPr>
                      </a:br>
                      <a:r>
                        <a:rPr lang="en-US" sz="2400">
                          <a:solidFill>
                            <a:srgbClr val="D9D9D9"/>
                          </a:solidFill>
                          <a:latin typeface="Arial"/>
                          <a:ea typeface="Arial"/>
                          <a:cs typeface="Arial"/>
                          <a:sym typeface="Arial"/>
                        </a:rPr>
                        <a:t>Go to </a:t>
                      </a:r>
                      <a:r>
                        <a:rPr lang="en-US" sz="2400">
                          <a:solidFill>
                            <a:srgbClr val="FFC000"/>
                          </a:solidFill>
                          <a:latin typeface="Arial"/>
                          <a:ea typeface="Arial"/>
                          <a:cs typeface="Arial"/>
                          <a:sym typeface="Arial"/>
                        </a:rPr>
                        <a:t>PosterPresentations.com</a:t>
                      </a:r>
                      <a:r>
                        <a:rPr lang="en-US" sz="2400">
                          <a:solidFill>
                            <a:srgbClr val="D9D9D9"/>
                          </a:solidFill>
                          <a:latin typeface="Arial"/>
                          <a:ea typeface="Arial"/>
                          <a:cs typeface="Arial"/>
                          <a:sym typeface="Arial"/>
                        </a:rPr>
                        <a:t> for more information.</a:t>
                      </a:r>
                      <a:endParaRPr/>
                    </a:p>
                  </a:txBody>
                  <a:tcPr marT="137150" marB="45725" marR="91450" marL="182875">
                    <a:solidFill>
                      <a:srgbClr val="010101"/>
                    </a:solidFill>
                  </a:tcPr>
                </a:tc>
                <a:tc hMerge="1"/>
                <a:tc hMerge="1"/>
              </a:tr>
              <a:tr h="1500975">
                <a:tc gridSpan="3">
                  <a:txBody>
                    <a:bodyPr/>
                    <a:lstStyle/>
                    <a:p>
                      <a:pPr indent="0" lvl="0" marL="0" marR="0" rtl="0" algn="l">
                        <a:spcBef>
                          <a:spcPts val="0"/>
                        </a:spcBef>
                        <a:spcAft>
                          <a:spcPts val="0"/>
                        </a:spcAft>
                        <a:buNone/>
                      </a:pPr>
                      <a:r>
                        <a:t/>
                      </a:r>
                      <a:endParaRPr sz="2400">
                        <a:solidFill>
                          <a:srgbClr val="1F3A4E"/>
                        </a:solidFill>
                      </a:endParaRPr>
                    </a:p>
                  </a:txBody>
                  <a:tcPr marT="137150" marB="45725" marR="91450" marL="182875"/>
                </a:tc>
                <a:tc hMerge="1"/>
                <a:tc hMerge="1"/>
              </a:tr>
              <a:tr h="3558850">
                <a:tc>
                  <a:txBody>
                    <a:bodyPr/>
                    <a:lstStyle/>
                    <a:p>
                      <a:pPr indent="0" lvl="0" marL="0" marR="0" rtl="0" algn="l">
                        <a:lnSpc>
                          <a:spcPct val="130000"/>
                        </a:lnSpc>
                        <a:spcBef>
                          <a:spcPts val="0"/>
                        </a:spcBef>
                        <a:spcAft>
                          <a:spcPts val="0"/>
                        </a:spcAft>
                        <a:buNone/>
                      </a:pPr>
                      <a:r>
                        <a:rPr lang="en-US" sz="2000">
                          <a:solidFill>
                            <a:srgbClr val="D8D8D8"/>
                          </a:solidFill>
                          <a:latin typeface="Arial"/>
                          <a:ea typeface="Arial"/>
                          <a:cs typeface="Arial"/>
                          <a:sym typeface="Arial"/>
                        </a:rPr>
                        <a:t>© 2019</a:t>
                      </a:r>
                      <a:r>
                        <a:rPr lang="en-US" sz="2000">
                          <a:solidFill>
                            <a:srgbClr val="D8D8D8"/>
                          </a:solidFill>
                          <a:latin typeface="Arial"/>
                          <a:ea typeface="Arial"/>
                          <a:cs typeface="Arial"/>
                          <a:sym typeface="Arial"/>
                        </a:rPr>
                        <a:t> </a:t>
                      </a:r>
                      <a:r>
                        <a:rPr lang="en-US" sz="2000">
                          <a:solidFill>
                            <a:srgbClr val="D8D8D8"/>
                          </a:solidFill>
                          <a:latin typeface="Arial"/>
                          <a:ea typeface="Arial"/>
                          <a:cs typeface="Arial"/>
                          <a:sym typeface="Arial"/>
                        </a:rPr>
                        <a:t>PosterPresentations.com</a:t>
                      </a:r>
                      <a:br>
                        <a:rPr lang="en-US" sz="2000">
                          <a:solidFill>
                            <a:srgbClr val="D8D8D8"/>
                          </a:solidFill>
                          <a:latin typeface="Arial"/>
                          <a:ea typeface="Arial"/>
                          <a:cs typeface="Arial"/>
                          <a:sym typeface="Arial"/>
                        </a:rPr>
                      </a:br>
                      <a:r>
                        <a:rPr lang="en-US" sz="2000">
                          <a:solidFill>
                            <a:srgbClr val="D8D8D8"/>
                          </a:solidFill>
                          <a:latin typeface="Arial"/>
                          <a:ea typeface="Arial"/>
                          <a:cs typeface="Arial"/>
                          <a:sym typeface="Arial"/>
                        </a:rPr>
                        <a:t>2117 Fourth Street ,</a:t>
                      </a:r>
                      <a:r>
                        <a:rPr lang="en-US" sz="2000">
                          <a:solidFill>
                            <a:srgbClr val="D8D8D8"/>
                          </a:solidFill>
                          <a:latin typeface="Arial"/>
                          <a:ea typeface="Arial"/>
                          <a:cs typeface="Arial"/>
                          <a:sym typeface="Arial"/>
                        </a:rPr>
                        <a:t> STE C        </a:t>
                      </a:r>
                      <a:endParaRPr/>
                    </a:p>
                    <a:p>
                      <a:pPr indent="0" lvl="0" marL="0" marR="0" rtl="0" algn="l">
                        <a:lnSpc>
                          <a:spcPct val="130000"/>
                        </a:lnSpc>
                        <a:spcBef>
                          <a:spcPts val="0"/>
                        </a:spcBef>
                        <a:spcAft>
                          <a:spcPts val="0"/>
                        </a:spcAft>
                        <a:buNone/>
                      </a:pPr>
                      <a:r>
                        <a:rPr lang="en-US" sz="2000">
                          <a:solidFill>
                            <a:srgbClr val="D8D8D8"/>
                          </a:solidFill>
                          <a:latin typeface="Arial"/>
                          <a:ea typeface="Arial"/>
                          <a:cs typeface="Arial"/>
                          <a:sym typeface="Arial"/>
                        </a:rPr>
                        <a:t>Berkeley CA 94710 USA</a:t>
                      </a:r>
                      <a:endParaRPr sz="2000">
                        <a:solidFill>
                          <a:srgbClr val="D8D8D8"/>
                        </a:solidFill>
                        <a:latin typeface="Arial"/>
                        <a:ea typeface="Arial"/>
                        <a:cs typeface="Arial"/>
                        <a:sym typeface="Arial"/>
                      </a:endParaRPr>
                    </a:p>
                  </a:txBody>
                  <a:tcPr marT="137150" marB="45725" marR="91450" marL="182875">
                    <a:solidFill>
                      <a:srgbClr val="010101"/>
                    </a:solidFill>
                  </a:tcPr>
                </a:tc>
                <a:tc gridSpan="2">
                  <a:txBody>
                    <a:bodyPr/>
                    <a:lstStyle/>
                    <a:p>
                      <a:pPr indent="0" lvl="0" marL="0" marR="0" rtl="0" algn="l">
                        <a:lnSpc>
                          <a:spcPct val="100000"/>
                        </a:lnSpc>
                        <a:spcBef>
                          <a:spcPts val="0"/>
                        </a:spcBef>
                        <a:spcAft>
                          <a:spcPts val="0"/>
                        </a:spcAft>
                        <a:buClr>
                          <a:srgbClr val="D0D0D0"/>
                        </a:buClr>
                        <a:buSzPts val="2400"/>
                        <a:buFont typeface="Arial"/>
                        <a:buNone/>
                      </a:pPr>
                      <a:r>
                        <a:rPr b="1" lang="en-US" sz="2400">
                          <a:solidFill>
                            <a:srgbClr val="D0D0D0"/>
                          </a:solidFill>
                          <a:latin typeface="Arial"/>
                          <a:ea typeface="Arial"/>
                          <a:cs typeface="Arial"/>
                          <a:sym typeface="Arial"/>
                        </a:rPr>
                        <a:t>For complete tutorials</a:t>
                      </a:r>
                      <a:r>
                        <a:rPr b="1" lang="en-US" sz="2400">
                          <a:solidFill>
                            <a:srgbClr val="D0D0D0"/>
                          </a:solidFill>
                          <a:latin typeface="Arial"/>
                          <a:ea typeface="Arial"/>
                          <a:cs typeface="Arial"/>
                          <a:sym typeface="Arial"/>
                        </a:rPr>
                        <a:t> visit:</a:t>
                      </a:r>
                      <a:endParaRPr/>
                    </a:p>
                    <a:p>
                      <a:pPr indent="0" lvl="0" marL="0" marR="0" rtl="0" algn="l">
                        <a:lnSpc>
                          <a:spcPct val="100000"/>
                        </a:lnSpc>
                        <a:spcBef>
                          <a:spcPts val="0"/>
                        </a:spcBef>
                        <a:spcAft>
                          <a:spcPts val="0"/>
                        </a:spcAft>
                        <a:buClr>
                          <a:srgbClr val="FFC000"/>
                        </a:buClr>
                        <a:buSzPts val="1800"/>
                        <a:buFont typeface="Arial"/>
                        <a:buNone/>
                      </a:pPr>
                      <a:r>
                        <a:rPr b="1" lang="en-US" sz="1800">
                          <a:solidFill>
                            <a:srgbClr val="FFC000"/>
                          </a:solidFill>
                          <a:latin typeface="Arial"/>
                          <a:ea typeface="Arial"/>
                          <a:cs typeface="Arial"/>
                          <a:sym typeface="Arial"/>
                        </a:rPr>
                        <a:t>https://www.posterpresentations.com/helpdesk.html</a:t>
                      </a:r>
                      <a:endParaRPr sz="1800">
                        <a:solidFill>
                          <a:srgbClr val="D8D8D8"/>
                        </a:solidFill>
                        <a:latin typeface="Arial"/>
                        <a:ea typeface="Arial"/>
                        <a:cs typeface="Arial"/>
                        <a:sym typeface="Arial"/>
                      </a:endParaRPr>
                    </a:p>
                  </a:txBody>
                  <a:tcPr marT="137150" marB="45725" marR="91450" marL="182875">
                    <a:solidFill>
                      <a:srgbClr val="010101"/>
                    </a:solidFill>
                  </a:tcPr>
                </a:tc>
                <a:tc hMerge="1"/>
              </a:tr>
            </a:tbl>
          </a:graphicData>
        </a:graphic>
      </p:graphicFrame>
      <p:graphicFrame>
        <p:nvGraphicFramePr>
          <p:cNvPr id="12" name="Google Shape;12;p1"/>
          <p:cNvGraphicFramePr/>
          <p:nvPr/>
        </p:nvGraphicFramePr>
        <p:xfrm>
          <a:off x="-10234069" y="0"/>
          <a:ext cx="3000000" cy="3000000"/>
        </p:xfrm>
        <a:graphic>
          <a:graphicData uri="http://schemas.openxmlformats.org/drawingml/2006/table">
            <a:tbl>
              <a:tblPr bandRow="1" firstRow="1">
                <a:noFill/>
                <a:tableStyleId>{041F9BAC-C037-4A27-B641-D45DC50A9B47}</a:tableStyleId>
              </a:tblPr>
              <a:tblGrid>
                <a:gridCol w="4192250"/>
                <a:gridCol w="5584625"/>
              </a:tblGrid>
              <a:tr h="1287200">
                <a:tc gridSpan="2">
                  <a:txBody>
                    <a:bodyPr/>
                    <a:lstStyle/>
                    <a:p>
                      <a:pPr indent="0" lvl="0" marL="0" marR="0" rtl="0" algn="ctr">
                        <a:lnSpc>
                          <a:spcPct val="100000"/>
                        </a:lnSpc>
                        <a:spcBef>
                          <a:spcPts val="0"/>
                        </a:spcBef>
                        <a:spcAft>
                          <a:spcPts val="0"/>
                        </a:spcAft>
                        <a:buClr>
                          <a:srgbClr val="1F3A4E"/>
                        </a:buClr>
                        <a:buSzPts val="4000"/>
                        <a:buFont typeface="Arial Black"/>
                        <a:buNone/>
                      </a:pPr>
                      <a:r>
                        <a:rPr b="0" lang="en-US" sz="4000">
                          <a:solidFill>
                            <a:srgbClr val="1F3A4E"/>
                          </a:solidFill>
                          <a:latin typeface="Arial Black"/>
                          <a:ea typeface="Arial Black"/>
                          <a:cs typeface="Arial Black"/>
                          <a:sym typeface="Arial Black"/>
                        </a:rPr>
                        <a:t>QUICK START GUIDE</a:t>
                      </a:r>
                      <a:br>
                        <a:rPr b="0" lang="en-US" sz="4000">
                          <a:solidFill>
                            <a:srgbClr val="1F3A4E"/>
                          </a:solidFill>
                          <a:latin typeface="Arial Black"/>
                          <a:ea typeface="Arial Black"/>
                          <a:cs typeface="Arial Black"/>
                          <a:sym typeface="Arial Black"/>
                        </a:rPr>
                      </a:br>
                      <a:r>
                        <a:rPr b="1" lang="en-US" sz="3200">
                          <a:solidFill>
                            <a:srgbClr val="FF0000"/>
                          </a:solidFill>
                          <a:latin typeface="Trebuchet MS"/>
                          <a:ea typeface="Trebuchet MS"/>
                          <a:cs typeface="Trebuchet MS"/>
                          <a:sym typeface="Trebuchet MS"/>
                        </a:rPr>
                        <a:t>(THIS SIDEBAR WILL NOT PRINT)</a:t>
                      </a:r>
                      <a:endParaRPr b="1" sz="4000">
                        <a:solidFill>
                          <a:schemeClr val="lt1"/>
                        </a:solidFill>
                        <a:latin typeface="Trebuchet MS"/>
                        <a:ea typeface="Trebuchet MS"/>
                        <a:cs typeface="Trebuchet MS"/>
                        <a:sym typeface="Trebuchet MS"/>
                      </a:endParaRPr>
                    </a:p>
                  </a:txBody>
                  <a:tcPr marT="137150" marB="45725" marR="91450" marL="182875">
                    <a:solidFill>
                      <a:srgbClr val="FFC000"/>
                    </a:solidFill>
                  </a:tcPr>
                </a:tc>
                <a:tc hMerge="1"/>
              </a:tr>
              <a:tr h="4597175">
                <a:tc gridSpan="2">
                  <a:txBody>
                    <a:bodyPr/>
                    <a:lstStyle/>
                    <a:p>
                      <a:pPr indent="0" lvl="0" marL="0" marR="0" rtl="0" algn="l">
                        <a:spcBef>
                          <a:spcPts val="0"/>
                        </a:spcBef>
                        <a:spcAft>
                          <a:spcPts val="0"/>
                        </a:spcAft>
                        <a:buNone/>
                      </a:pPr>
                      <a:r>
                        <a:rPr i="0" lang="en-US" sz="2400">
                          <a:solidFill>
                            <a:srgbClr val="D9D9D9"/>
                          </a:solidFill>
                          <a:latin typeface="Arial"/>
                          <a:ea typeface="Arial"/>
                          <a:cs typeface="Arial"/>
                          <a:sym typeface="Arial"/>
                        </a:rPr>
                        <a:t>This PowerPoint template produces a </a:t>
                      </a:r>
                      <a:r>
                        <a:rPr i="0" lang="en-US" sz="2400">
                          <a:solidFill>
                            <a:srgbClr val="FFC000"/>
                          </a:solidFill>
                          <a:latin typeface="Arial"/>
                          <a:ea typeface="Arial"/>
                          <a:cs typeface="Arial"/>
                          <a:sym typeface="Arial"/>
                        </a:rPr>
                        <a:t>30"x40" </a:t>
                      </a:r>
                      <a:r>
                        <a:rPr i="0" lang="en-US" sz="2400">
                          <a:solidFill>
                            <a:srgbClr val="D9D9D9"/>
                          </a:solidFill>
                          <a:latin typeface="Arial"/>
                          <a:ea typeface="Arial"/>
                          <a:cs typeface="Arial"/>
                          <a:sym typeface="Arial"/>
                        </a:rPr>
                        <a:t>presentation poster. You can use it to create your research poster by placing your title, subtitle, text, tables, charts and photos. </a:t>
                      </a:r>
                      <a:endParaRPr/>
                    </a:p>
                    <a:p>
                      <a:pPr indent="0" lvl="0" marL="0" marR="0" rtl="0" algn="l">
                        <a:spcBef>
                          <a:spcPts val="0"/>
                        </a:spcBef>
                        <a:spcAft>
                          <a:spcPts val="0"/>
                        </a:spcAft>
                        <a:buNone/>
                      </a:pPr>
                      <a:r>
                        <a:t/>
                      </a:r>
                      <a:endParaRPr i="0" sz="2400">
                        <a:solidFill>
                          <a:srgbClr val="D9D9D9"/>
                        </a:solidFill>
                        <a:latin typeface="Arial"/>
                        <a:ea typeface="Arial"/>
                        <a:cs typeface="Arial"/>
                        <a:sym typeface="Arial"/>
                      </a:endParaRPr>
                    </a:p>
                    <a:p>
                      <a:pPr indent="0" lvl="0" marL="0" marR="0" rtl="0" algn="l">
                        <a:spcBef>
                          <a:spcPts val="0"/>
                        </a:spcBef>
                        <a:spcAft>
                          <a:spcPts val="0"/>
                        </a:spcAft>
                        <a:buNone/>
                      </a:pPr>
                      <a:r>
                        <a:rPr i="0" lang="en-US" sz="2400">
                          <a:solidFill>
                            <a:srgbClr val="D9D9D9"/>
                          </a:solidFill>
                          <a:latin typeface="Arial"/>
                          <a:ea typeface="Arial"/>
                          <a:cs typeface="Arial"/>
                          <a:sym typeface="Arial"/>
                        </a:rPr>
                        <a:t>We provide a series of online tutorials that will guide you through the poster design process and answer your poster production questions. For complete template tutorials, go online to </a:t>
                      </a:r>
                      <a:r>
                        <a:rPr i="0" lang="en-US" sz="2400">
                          <a:solidFill>
                            <a:srgbClr val="FFC000"/>
                          </a:solidFill>
                          <a:latin typeface="Arial"/>
                          <a:ea typeface="Arial"/>
                          <a:cs typeface="Arial"/>
                          <a:sym typeface="Arial"/>
                        </a:rPr>
                        <a:t>PosterPresentations.com</a:t>
                      </a:r>
                      <a:r>
                        <a:rPr i="0" lang="en-US" sz="2400">
                          <a:solidFill>
                            <a:srgbClr val="D9D9D9"/>
                          </a:solidFill>
                          <a:latin typeface="Arial"/>
                          <a:ea typeface="Arial"/>
                          <a:cs typeface="Arial"/>
                          <a:sym typeface="Arial"/>
                        </a:rPr>
                        <a:t> and click on the  </a:t>
                      </a:r>
                      <a:r>
                        <a:rPr i="0" lang="en-US" sz="2400">
                          <a:solidFill>
                            <a:srgbClr val="FFC000"/>
                          </a:solidFill>
                          <a:latin typeface="Arial"/>
                          <a:ea typeface="Arial"/>
                          <a:cs typeface="Arial"/>
                          <a:sym typeface="Arial"/>
                        </a:rPr>
                        <a:t>HELP DESK</a:t>
                      </a:r>
                      <a:r>
                        <a:rPr i="0" lang="en-US" sz="2400">
                          <a:solidFill>
                            <a:srgbClr val="D9D9D9"/>
                          </a:solidFill>
                          <a:latin typeface="Arial"/>
                          <a:ea typeface="Arial"/>
                          <a:cs typeface="Arial"/>
                          <a:sym typeface="Arial"/>
                        </a:rPr>
                        <a:t> </a:t>
                      </a:r>
                      <a:r>
                        <a:rPr i="0" lang="en-US" sz="2400">
                          <a:solidFill>
                            <a:srgbClr val="D9D9D9"/>
                          </a:solidFill>
                          <a:latin typeface="Arial"/>
                          <a:ea typeface="Arial"/>
                          <a:cs typeface="Arial"/>
                          <a:sym typeface="Arial"/>
                        </a:rPr>
                        <a:t>tab.</a:t>
                      </a:r>
                      <a:endParaRPr/>
                    </a:p>
                    <a:p>
                      <a:pPr indent="0" lvl="0" marL="0" marR="0" rtl="0" algn="l">
                        <a:spcBef>
                          <a:spcPts val="0"/>
                        </a:spcBef>
                        <a:spcAft>
                          <a:spcPts val="0"/>
                        </a:spcAft>
                        <a:buNone/>
                      </a:pPr>
                      <a:r>
                        <a:t/>
                      </a:r>
                      <a:endParaRPr i="0" sz="2400">
                        <a:solidFill>
                          <a:srgbClr val="D9D9D9"/>
                        </a:solidFill>
                        <a:latin typeface="Arial"/>
                        <a:ea typeface="Arial"/>
                        <a:cs typeface="Arial"/>
                        <a:sym typeface="Arial"/>
                      </a:endParaRPr>
                    </a:p>
                    <a:p>
                      <a:pPr indent="0" lvl="0" marL="0" marR="0" rtl="0" algn="l">
                        <a:spcBef>
                          <a:spcPts val="0"/>
                        </a:spcBef>
                        <a:spcAft>
                          <a:spcPts val="0"/>
                        </a:spcAft>
                        <a:buNone/>
                      </a:pPr>
                      <a:r>
                        <a:rPr i="0" lang="en-US" sz="2400">
                          <a:solidFill>
                            <a:srgbClr val="D9D9D9"/>
                          </a:solidFill>
                          <a:latin typeface="Arial"/>
                          <a:ea typeface="Arial"/>
                          <a:cs typeface="Arial"/>
                          <a:sym typeface="Arial"/>
                        </a:rPr>
                        <a:t>To print your poster using our same-day professional printing service, go online to </a:t>
                      </a:r>
                      <a:r>
                        <a:rPr i="0" lang="en-US" sz="2400">
                          <a:solidFill>
                            <a:srgbClr val="FFC000"/>
                          </a:solidFill>
                          <a:latin typeface="Arial"/>
                          <a:ea typeface="Arial"/>
                          <a:cs typeface="Arial"/>
                          <a:sym typeface="Arial"/>
                        </a:rPr>
                        <a:t>PosterPresentations.com</a:t>
                      </a:r>
                      <a:r>
                        <a:rPr i="0" lang="en-US" sz="2400">
                          <a:solidFill>
                            <a:srgbClr val="D9D9D9"/>
                          </a:solidFill>
                          <a:latin typeface="Arial"/>
                          <a:ea typeface="Arial"/>
                          <a:cs typeface="Arial"/>
                          <a:sym typeface="Arial"/>
                        </a:rPr>
                        <a:t> and click on "</a:t>
                      </a:r>
                      <a:r>
                        <a:rPr i="0" lang="en-US" sz="2400">
                          <a:solidFill>
                            <a:srgbClr val="FFC000"/>
                          </a:solidFill>
                          <a:latin typeface="Arial"/>
                          <a:ea typeface="Arial"/>
                          <a:cs typeface="Arial"/>
                          <a:sym typeface="Arial"/>
                        </a:rPr>
                        <a:t>Order your poster</a:t>
                      </a:r>
                      <a:r>
                        <a:rPr i="0" lang="en-US" sz="2400">
                          <a:solidFill>
                            <a:srgbClr val="D9D9D9"/>
                          </a:solidFill>
                          <a:latin typeface="Arial"/>
                          <a:ea typeface="Arial"/>
                          <a:cs typeface="Arial"/>
                          <a:sym typeface="Arial"/>
                        </a:rPr>
                        <a:t>".</a:t>
                      </a:r>
                      <a:endParaRPr b="1" sz="2400">
                        <a:solidFill>
                          <a:srgbClr val="D9D9D9"/>
                        </a:solidFill>
                        <a:latin typeface="Arial"/>
                        <a:ea typeface="Arial"/>
                        <a:cs typeface="Arial"/>
                        <a:sym typeface="Arial"/>
                      </a:endParaRPr>
                    </a:p>
                  </a:txBody>
                  <a:tcPr marT="137150" marB="45725" marR="91450" marL="182875">
                    <a:solidFill>
                      <a:srgbClr val="010101"/>
                    </a:solidFill>
                  </a:tcPr>
                </a:tc>
                <a:tc hMerge="1"/>
              </a:tr>
              <a:tr h="5087550">
                <a:tc>
                  <a:txBody>
                    <a:bodyPr/>
                    <a:lstStyle/>
                    <a:p>
                      <a:pPr indent="0" lvl="0" marL="0" marR="0" rtl="0" algn="ctr">
                        <a:spcBef>
                          <a:spcPts val="0"/>
                        </a:spcBef>
                        <a:spcAft>
                          <a:spcPts val="0"/>
                        </a:spcAft>
                        <a:buNone/>
                      </a:pPr>
                      <a:r>
                        <a:t/>
                      </a:r>
                      <a:endParaRPr sz="2400">
                        <a:solidFill>
                          <a:srgbClr val="1F3A4E"/>
                        </a:solidFill>
                      </a:endParaRPr>
                    </a:p>
                    <a:p>
                      <a:pPr indent="0" lvl="0" marL="0" marR="0" rtl="0" algn="ctr">
                        <a:spcBef>
                          <a:spcPts val="0"/>
                        </a:spcBef>
                        <a:spcAft>
                          <a:spcPts val="0"/>
                        </a:spcAft>
                        <a:buNone/>
                      </a:pPr>
                      <a:r>
                        <a:t/>
                      </a:r>
                      <a:endParaRPr sz="2400">
                        <a:solidFill>
                          <a:srgbClr val="1F3A4E"/>
                        </a:solidFill>
                      </a:endParaRPr>
                    </a:p>
                    <a:p>
                      <a:pPr indent="0" lvl="0" marL="0" marR="0" rtl="0" algn="ctr">
                        <a:lnSpc>
                          <a:spcPct val="10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This is a template for </a:t>
                      </a:r>
                      <a:endParaRPr/>
                    </a:p>
                    <a:p>
                      <a:pPr indent="0" lvl="0" marL="0" marR="0" rtl="0" algn="ctr">
                        <a:lnSpc>
                          <a:spcPct val="100000"/>
                        </a:lnSpc>
                        <a:spcBef>
                          <a:spcPts val="0"/>
                        </a:spcBef>
                        <a:spcAft>
                          <a:spcPts val="0"/>
                        </a:spcAft>
                        <a:buClr>
                          <a:schemeClr val="lt1"/>
                        </a:buClr>
                        <a:buSzPts val="2400"/>
                        <a:buFont typeface="Arial"/>
                        <a:buNone/>
                      </a:pPr>
                      <a:r>
                        <a:rPr lang="en-US" sz="2400">
                          <a:solidFill>
                            <a:schemeClr val="lt1"/>
                          </a:solidFill>
                          <a:latin typeface="Arial"/>
                          <a:ea typeface="Arial"/>
                          <a:cs typeface="Arial"/>
                          <a:sym typeface="Arial"/>
                        </a:rPr>
                        <a:t>a presentation poster</a:t>
                      </a:r>
                      <a:br>
                        <a:rPr lang="en-US" sz="2400">
                          <a:solidFill>
                            <a:schemeClr val="lt1"/>
                          </a:solidFill>
                          <a:latin typeface="Arial"/>
                          <a:ea typeface="Arial"/>
                          <a:cs typeface="Arial"/>
                          <a:sym typeface="Arial"/>
                        </a:rPr>
                      </a:br>
                      <a:r>
                        <a:rPr b="1" lang="en-US" sz="4000">
                          <a:solidFill>
                            <a:srgbClr val="FFC000"/>
                          </a:solidFill>
                          <a:latin typeface="Arial"/>
                          <a:ea typeface="Arial"/>
                          <a:cs typeface="Arial"/>
                          <a:sym typeface="Arial"/>
                        </a:rPr>
                        <a:t>40 inches tall</a:t>
                      </a:r>
                      <a:br>
                        <a:rPr b="1" lang="en-US" sz="4000">
                          <a:solidFill>
                            <a:srgbClr val="FFC000"/>
                          </a:solidFill>
                          <a:latin typeface="Arial"/>
                          <a:ea typeface="Arial"/>
                          <a:cs typeface="Arial"/>
                          <a:sym typeface="Arial"/>
                        </a:rPr>
                      </a:br>
                      <a:r>
                        <a:rPr b="1" lang="en-US" sz="4000">
                          <a:solidFill>
                            <a:srgbClr val="FFC000"/>
                          </a:solidFill>
                          <a:latin typeface="Arial"/>
                          <a:ea typeface="Arial"/>
                          <a:cs typeface="Arial"/>
                          <a:sym typeface="Arial"/>
                        </a:rPr>
                        <a:t>by</a:t>
                      </a:r>
                      <a:br>
                        <a:rPr b="1" lang="en-US" sz="4000">
                          <a:solidFill>
                            <a:srgbClr val="FFC000"/>
                          </a:solidFill>
                          <a:latin typeface="Arial"/>
                          <a:ea typeface="Arial"/>
                          <a:cs typeface="Arial"/>
                          <a:sym typeface="Arial"/>
                        </a:rPr>
                      </a:br>
                      <a:r>
                        <a:rPr b="1" lang="en-US" sz="4000">
                          <a:solidFill>
                            <a:srgbClr val="FFC000"/>
                          </a:solidFill>
                          <a:latin typeface="Arial"/>
                          <a:ea typeface="Arial"/>
                          <a:cs typeface="Arial"/>
                          <a:sym typeface="Arial"/>
                        </a:rPr>
                        <a:t>30 inches wide</a:t>
                      </a:r>
                      <a:br>
                        <a:rPr lang="en-US" sz="2400">
                          <a:solidFill>
                            <a:schemeClr val="lt1"/>
                          </a:solidFill>
                          <a:latin typeface="Arial"/>
                          <a:ea typeface="Arial"/>
                          <a:cs typeface="Arial"/>
                          <a:sym typeface="Arial"/>
                        </a:rPr>
                      </a:br>
                      <a:endParaRPr sz="2400">
                        <a:solidFill>
                          <a:srgbClr val="1F3A4E"/>
                        </a:solidFill>
                      </a:endParaRPr>
                    </a:p>
                  </a:txBody>
                  <a:tcPr marT="45725" marB="45725" marR="91450" marL="91450">
                    <a:solidFill>
                      <a:srgbClr val="010101"/>
                    </a:solidFill>
                  </a:tcPr>
                </a:tc>
                <a:tc>
                  <a:txBody>
                    <a:bodyPr/>
                    <a:lstStyle/>
                    <a:p>
                      <a:pPr indent="0" lvl="0" marL="0" marR="0" rtl="0" algn="l">
                        <a:lnSpc>
                          <a:spcPct val="100000"/>
                        </a:lnSpc>
                        <a:spcBef>
                          <a:spcPts val="0"/>
                        </a:spcBef>
                        <a:spcAft>
                          <a:spcPts val="0"/>
                        </a:spcAft>
                        <a:buClr>
                          <a:srgbClr val="FFC000"/>
                        </a:buClr>
                        <a:buSzPts val="2800"/>
                        <a:buFont typeface="Arial"/>
                        <a:buNone/>
                      </a:pPr>
                      <a:r>
                        <a:rPr b="1" lang="en-US" sz="2800">
                          <a:solidFill>
                            <a:srgbClr val="FFC000"/>
                          </a:solidFill>
                          <a:latin typeface="Arial"/>
                          <a:ea typeface="Arial"/>
                          <a:cs typeface="Arial"/>
                          <a:sym typeface="Arial"/>
                        </a:rPr>
                        <a:t>Important: </a:t>
                      </a:r>
                      <a:br>
                        <a:rPr b="1" lang="en-US" sz="2800">
                          <a:solidFill>
                            <a:srgbClr val="FFC000"/>
                          </a:solidFill>
                          <a:latin typeface="Arial"/>
                          <a:ea typeface="Arial"/>
                          <a:cs typeface="Arial"/>
                          <a:sym typeface="Arial"/>
                        </a:rPr>
                      </a:br>
                      <a:r>
                        <a:rPr b="1" lang="en-US" sz="2800">
                          <a:solidFill>
                            <a:srgbClr val="FFC000"/>
                          </a:solidFill>
                          <a:latin typeface="Arial"/>
                          <a:ea typeface="Arial"/>
                          <a:cs typeface="Arial"/>
                          <a:sym typeface="Arial"/>
                        </a:rPr>
                        <a:t>Check the template size</a:t>
                      </a:r>
                      <a:br>
                        <a:rPr b="0" lang="en-US" sz="2400">
                          <a:solidFill>
                            <a:srgbClr val="FFC000"/>
                          </a:solidFill>
                          <a:latin typeface="Arial"/>
                          <a:ea typeface="Arial"/>
                          <a:cs typeface="Arial"/>
                          <a:sym typeface="Arial"/>
                        </a:rPr>
                      </a:br>
                      <a:r>
                        <a:rPr b="0" lang="en-US" sz="2400">
                          <a:solidFill>
                            <a:srgbClr val="D9D9D9"/>
                          </a:solidFill>
                          <a:latin typeface="Arial"/>
                          <a:ea typeface="Arial"/>
                          <a:cs typeface="Arial"/>
                          <a:sym typeface="Arial"/>
                        </a:rPr>
                        <a:t>Before you start working on your poster and to avoid printing problems check that you have downloaded and that you are using the correct size template for your poster presentation.</a:t>
                      </a:r>
                      <a:br>
                        <a:rPr b="0" lang="en-US" sz="2400">
                          <a:solidFill>
                            <a:srgbClr val="D9D9D9"/>
                          </a:solidFill>
                          <a:latin typeface="Arial"/>
                          <a:ea typeface="Arial"/>
                          <a:cs typeface="Arial"/>
                          <a:sym typeface="Arial"/>
                        </a:rPr>
                      </a:br>
                      <a:r>
                        <a:rPr b="0" lang="en-US" sz="2400">
                          <a:solidFill>
                            <a:srgbClr val="D9D9D9"/>
                          </a:solidFill>
                          <a:latin typeface="Arial"/>
                          <a:ea typeface="Arial"/>
                          <a:cs typeface="Arial"/>
                          <a:sym typeface="Arial"/>
                        </a:rPr>
                        <a:t>This template can also be printed at the following sizes without distortion and without any additional formatting:</a:t>
                      </a:r>
                      <a:br>
                        <a:rPr b="0" lang="en-US" sz="2400">
                          <a:solidFill>
                            <a:srgbClr val="D9D9D9"/>
                          </a:solidFill>
                          <a:latin typeface="Arial"/>
                          <a:ea typeface="Arial"/>
                          <a:cs typeface="Arial"/>
                          <a:sym typeface="Arial"/>
                        </a:rPr>
                      </a:br>
                      <a:r>
                        <a:rPr b="0" lang="en-US" sz="2400">
                          <a:solidFill>
                            <a:srgbClr val="FFC000"/>
                          </a:solidFill>
                          <a:latin typeface="Arial"/>
                          <a:ea typeface="Arial"/>
                          <a:cs typeface="Arial"/>
                          <a:sym typeface="Arial"/>
                        </a:rPr>
                        <a:t>30 tall x 40 wide</a:t>
                      </a:r>
                      <a:br>
                        <a:rPr b="0" lang="en-US" sz="2400">
                          <a:solidFill>
                            <a:srgbClr val="FFC000"/>
                          </a:solidFill>
                          <a:latin typeface="Arial"/>
                          <a:ea typeface="Arial"/>
                          <a:cs typeface="Arial"/>
                          <a:sym typeface="Arial"/>
                        </a:rPr>
                      </a:br>
                      <a:r>
                        <a:rPr b="0" lang="en-US" sz="2400">
                          <a:solidFill>
                            <a:srgbClr val="FFC000"/>
                          </a:solidFill>
                          <a:latin typeface="Arial"/>
                          <a:ea typeface="Arial"/>
                          <a:cs typeface="Arial"/>
                          <a:sym typeface="Arial"/>
                        </a:rPr>
                        <a:t>48 tall x 36 wide</a:t>
                      </a:r>
                      <a:br>
                        <a:rPr b="0" lang="en-US" sz="2400">
                          <a:solidFill>
                            <a:srgbClr val="FFC000"/>
                          </a:solidFill>
                          <a:latin typeface="Arial"/>
                          <a:ea typeface="Arial"/>
                          <a:cs typeface="Arial"/>
                          <a:sym typeface="Arial"/>
                        </a:rPr>
                      </a:br>
                      <a:r>
                        <a:rPr b="0" lang="en-US" sz="2400">
                          <a:solidFill>
                            <a:srgbClr val="FFC000"/>
                          </a:solidFill>
                          <a:latin typeface="Arial"/>
                          <a:ea typeface="Arial"/>
                          <a:cs typeface="Arial"/>
                          <a:sym typeface="Arial"/>
                        </a:rPr>
                        <a:t>42 tall x 56 wide</a:t>
                      </a:r>
                      <a:endParaRPr/>
                    </a:p>
                  </a:txBody>
                  <a:tcPr marT="137150" marB="45725" marR="91450" marL="182875">
                    <a:solidFill>
                      <a:srgbClr val="010101"/>
                    </a:solidFill>
                  </a:tcPr>
                </a:tc>
              </a:tr>
              <a:tr h="2991975">
                <a:tc>
                  <a:txBody>
                    <a:bodyPr/>
                    <a:lstStyle/>
                    <a:p>
                      <a:pPr indent="0" lvl="0" marL="0" marR="0" rtl="0" algn="l">
                        <a:spcBef>
                          <a:spcPts val="0"/>
                        </a:spcBef>
                        <a:spcAft>
                          <a:spcPts val="0"/>
                        </a:spcAft>
                        <a:buNone/>
                      </a:pPr>
                      <a:r>
                        <a:t/>
                      </a:r>
                      <a:endParaRPr sz="2400">
                        <a:solidFill>
                          <a:srgbClr val="1F3A4E"/>
                        </a:solidFill>
                      </a:endParaRPr>
                    </a:p>
                  </a:txBody>
                  <a:tcPr marT="45725" marB="45725" marR="91450" marL="91450"/>
                </a:tc>
                <a:tc rowSpan="2">
                  <a:txBody>
                    <a:bodyPr/>
                    <a:lstStyle/>
                    <a:p>
                      <a:pPr indent="0" lvl="0" marL="0" marR="0" rtl="0" algn="l">
                        <a:spcBef>
                          <a:spcPts val="0"/>
                        </a:spcBef>
                        <a:spcAft>
                          <a:spcPts val="0"/>
                        </a:spcAft>
                        <a:buNone/>
                      </a:pPr>
                      <a:r>
                        <a:rPr b="1" lang="en-US" sz="2800">
                          <a:solidFill>
                            <a:srgbClr val="FFC000"/>
                          </a:solidFill>
                          <a:latin typeface="Arial"/>
                          <a:ea typeface="Arial"/>
                          <a:cs typeface="Arial"/>
                          <a:sym typeface="Arial"/>
                        </a:rPr>
                        <a:t>How to </a:t>
                      </a:r>
                      <a:r>
                        <a:rPr b="1" lang="en-US" sz="4400">
                          <a:solidFill>
                            <a:srgbClr val="FFC000"/>
                          </a:solidFill>
                          <a:latin typeface="Arial"/>
                          <a:ea typeface="Arial"/>
                          <a:cs typeface="Arial"/>
                          <a:sym typeface="Arial"/>
                        </a:rPr>
                        <a:t>Zoom in </a:t>
                      </a:r>
                      <a:r>
                        <a:rPr b="1" lang="en-US" sz="2800">
                          <a:solidFill>
                            <a:srgbClr val="FFC000"/>
                          </a:solidFill>
                          <a:latin typeface="Arial"/>
                          <a:ea typeface="Arial"/>
                          <a:cs typeface="Arial"/>
                          <a:sym typeface="Arial"/>
                        </a:rPr>
                        <a:t>and </a:t>
                      </a:r>
                      <a:r>
                        <a:rPr b="1" lang="en-US" sz="2000">
                          <a:solidFill>
                            <a:srgbClr val="FFC000"/>
                          </a:solidFill>
                          <a:latin typeface="Arial"/>
                          <a:ea typeface="Arial"/>
                          <a:cs typeface="Arial"/>
                          <a:sym typeface="Arial"/>
                        </a:rPr>
                        <a:t>out</a:t>
                      </a:r>
                      <a:endParaRPr b="1" sz="2800">
                        <a:solidFill>
                          <a:srgbClr val="FFC000"/>
                        </a:solidFill>
                        <a:latin typeface="Arial"/>
                        <a:ea typeface="Arial"/>
                        <a:cs typeface="Arial"/>
                        <a:sym typeface="Arial"/>
                      </a:endParaRPr>
                    </a:p>
                    <a:p>
                      <a:pPr indent="0" lvl="0" marL="0" marR="0" rtl="0" algn="l">
                        <a:spcBef>
                          <a:spcPts val="0"/>
                        </a:spcBef>
                        <a:spcAft>
                          <a:spcPts val="0"/>
                        </a:spcAft>
                        <a:buNone/>
                      </a:pPr>
                      <a:r>
                        <a:rPr b="0" lang="en-US" sz="2400">
                          <a:solidFill>
                            <a:srgbClr val="D9D9D9"/>
                          </a:solidFill>
                          <a:latin typeface="Arial"/>
                          <a:ea typeface="Arial"/>
                          <a:cs typeface="Arial"/>
                          <a:sym typeface="Arial"/>
                        </a:rPr>
                        <a:t>Use the PowerPoint zoom tool to adjust the screen magnification to view comfortably. PowerPoint provides 2 ways to zoom: </a:t>
                      </a:r>
                      <a:br>
                        <a:rPr b="0" lang="en-US" sz="2400">
                          <a:solidFill>
                            <a:srgbClr val="D9D9D9"/>
                          </a:solidFill>
                          <a:latin typeface="Arial"/>
                          <a:ea typeface="Arial"/>
                          <a:cs typeface="Arial"/>
                          <a:sym typeface="Arial"/>
                        </a:rPr>
                      </a:br>
                      <a:r>
                        <a:rPr b="0" lang="en-US" sz="2400">
                          <a:solidFill>
                            <a:srgbClr val="FFC000"/>
                          </a:solidFill>
                          <a:latin typeface="Arial"/>
                          <a:ea typeface="Arial"/>
                          <a:cs typeface="Arial"/>
                          <a:sym typeface="Arial"/>
                        </a:rPr>
                        <a:t>1. </a:t>
                      </a:r>
                      <a:r>
                        <a:rPr b="0" lang="en-US" sz="2400">
                          <a:solidFill>
                            <a:srgbClr val="D9D9D9"/>
                          </a:solidFill>
                          <a:latin typeface="Arial"/>
                          <a:ea typeface="Arial"/>
                          <a:cs typeface="Arial"/>
                          <a:sym typeface="Arial"/>
                        </a:rPr>
                        <a:t>On the top menu bar click on the VIEW tab and then click on ZOOM. Choose the zoom percentage that works best for you. </a:t>
                      </a:r>
                      <a:br>
                        <a:rPr b="0" lang="en-US" sz="2400">
                          <a:solidFill>
                            <a:srgbClr val="D9D9D9"/>
                          </a:solidFill>
                          <a:latin typeface="Arial"/>
                          <a:ea typeface="Arial"/>
                          <a:cs typeface="Arial"/>
                          <a:sym typeface="Arial"/>
                        </a:rPr>
                      </a:br>
                      <a:r>
                        <a:rPr b="0" lang="en-US" sz="2400">
                          <a:solidFill>
                            <a:srgbClr val="FFC000"/>
                          </a:solidFill>
                          <a:latin typeface="Arial"/>
                          <a:ea typeface="Arial"/>
                          <a:cs typeface="Arial"/>
                          <a:sym typeface="Arial"/>
                        </a:rPr>
                        <a:t>2. </a:t>
                      </a:r>
                      <a:r>
                        <a:rPr b="0" lang="en-US" sz="2400">
                          <a:solidFill>
                            <a:srgbClr val="D9D9D9"/>
                          </a:solidFill>
                          <a:latin typeface="Arial"/>
                          <a:ea typeface="Arial"/>
                          <a:cs typeface="Arial"/>
                          <a:sym typeface="Arial"/>
                        </a:rPr>
                        <a:t>For better zoom flexibility, use the zoom slider at the bottom right of the window.</a:t>
                      </a:r>
                      <a:endParaRPr/>
                    </a:p>
                  </a:txBody>
                  <a:tcPr marT="137150" marB="45725" marR="91450" marL="182875">
                    <a:solidFill>
                      <a:srgbClr val="010101"/>
                    </a:solidFill>
                  </a:tcPr>
                </a:tc>
              </a:tr>
              <a:tr h="2451825">
                <a:tc>
                  <a:txBody>
                    <a:bodyPr/>
                    <a:lstStyle/>
                    <a:p>
                      <a:pPr indent="0" lvl="0" marL="0" marR="0" rtl="0" algn="l">
                        <a:spcBef>
                          <a:spcPts val="0"/>
                        </a:spcBef>
                        <a:spcAft>
                          <a:spcPts val="0"/>
                        </a:spcAft>
                        <a:buNone/>
                      </a:pPr>
                      <a:r>
                        <a:t/>
                      </a:r>
                      <a:endParaRPr sz="2400">
                        <a:solidFill>
                          <a:srgbClr val="1F3A4E"/>
                        </a:solidFill>
                      </a:endParaRPr>
                    </a:p>
                  </a:txBody>
                  <a:tcPr marT="45725" marB="45725" marR="91450" marL="91450">
                    <a:solidFill>
                      <a:schemeClr val="dk1"/>
                    </a:solidFill>
                  </a:tcPr>
                </a:tc>
                <a:tc vMerge="1"/>
              </a:tr>
              <a:tr h="2359875">
                <a:tc gridSpan="2">
                  <a:txBody>
                    <a:bodyPr/>
                    <a:lstStyle/>
                    <a:p>
                      <a:pPr indent="0" lvl="0" marL="0" marR="0" rtl="0" algn="l">
                        <a:lnSpc>
                          <a:spcPct val="100000"/>
                        </a:lnSpc>
                        <a:spcBef>
                          <a:spcPts val="0"/>
                        </a:spcBef>
                        <a:spcAft>
                          <a:spcPts val="0"/>
                        </a:spcAft>
                        <a:buClr>
                          <a:srgbClr val="FFC000"/>
                        </a:buClr>
                        <a:buSzPts val="2800"/>
                        <a:buFont typeface="Arial"/>
                        <a:buNone/>
                      </a:pPr>
                      <a:r>
                        <a:rPr b="1" lang="en-US" sz="2800">
                          <a:solidFill>
                            <a:srgbClr val="FFC000"/>
                          </a:solidFill>
                          <a:latin typeface="Arial"/>
                          <a:ea typeface="Arial"/>
                          <a:cs typeface="Arial"/>
                          <a:sym typeface="Arial"/>
                        </a:rPr>
                        <a:t>Ruler and Guides</a:t>
                      </a:r>
                      <a:br>
                        <a:rPr b="0" lang="en-US" sz="2400">
                          <a:solidFill>
                            <a:srgbClr val="FFC000"/>
                          </a:solidFill>
                          <a:latin typeface="Arial"/>
                          <a:ea typeface="Arial"/>
                          <a:cs typeface="Arial"/>
                          <a:sym typeface="Arial"/>
                        </a:rPr>
                      </a:br>
                      <a:r>
                        <a:rPr b="0" lang="en-US" sz="2400">
                          <a:solidFill>
                            <a:srgbClr val="D9D9D9"/>
                          </a:solidFill>
                          <a:latin typeface="Arial"/>
                          <a:ea typeface="Arial"/>
                          <a:cs typeface="Arial"/>
                          <a:sym typeface="Arial"/>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a:p>
                  </a:txBody>
                  <a:tcPr marT="45725" marB="45725" marR="91450" marL="91450">
                    <a:solidFill>
                      <a:srgbClr val="010101"/>
                    </a:solidFill>
                  </a:tcPr>
                </a:tc>
                <a:tc hMerge="1"/>
              </a:tr>
              <a:tr h="4658475">
                <a:tc>
                  <a:txBody>
                    <a:bodyPr/>
                    <a:lstStyle/>
                    <a:p>
                      <a:pPr indent="0" lvl="0" marL="0" marR="0" rtl="0" algn="l">
                        <a:spcBef>
                          <a:spcPts val="0"/>
                        </a:spcBef>
                        <a:spcAft>
                          <a:spcPts val="0"/>
                        </a:spcAft>
                        <a:buNone/>
                      </a:pPr>
                      <a:r>
                        <a:t/>
                      </a:r>
                      <a:endParaRPr sz="2400">
                        <a:solidFill>
                          <a:srgbClr val="1F3A4E"/>
                        </a:solidFill>
                      </a:endParaRPr>
                    </a:p>
                  </a:txBody>
                  <a:tcPr marT="45725" marB="45725" marR="91450" marL="91450"/>
                </a:tc>
                <a:tc>
                  <a:txBody>
                    <a:bodyPr/>
                    <a:lstStyle/>
                    <a:p>
                      <a:pPr indent="0" lvl="1" marL="0" marR="0" rtl="0" algn="l">
                        <a:spcBef>
                          <a:spcPts val="0"/>
                        </a:spcBef>
                        <a:spcAft>
                          <a:spcPts val="0"/>
                        </a:spcAft>
                        <a:buNone/>
                      </a:pPr>
                      <a:r>
                        <a:rPr b="1" lang="en-US" sz="2800" u="none" cap="none" strike="noStrike">
                          <a:solidFill>
                            <a:srgbClr val="FFC000"/>
                          </a:solidFill>
                          <a:latin typeface="Arial"/>
                          <a:ea typeface="Arial"/>
                          <a:cs typeface="Arial"/>
                          <a:sym typeface="Arial"/>
                        </a:rPr>
                        <a:t>Headers and text containers</a:t>
                      </a:r>
                      <a:br>
                        <a:rPr b="0" lang="en-US" sz="2400" u="none" cap="none" strike="noStrike">
                          <a:solidFill>
                            <a:schemeClr val="lt1"/>
                          </a:solidFill>
                          <a:latin typeface="Arial"/>
                          <a:ea typeface="Arial"/>
                          <a:cs typeface="Arial"/>
                          <a:sym typeface="Arial"/>
                        </a:rPr>
                      </a:br>
                      <a:r>
                        <a:rPr b="0" lang="en-US" sz="2400" u="none" cap="none" strike="noStrike">
                          <a:solidFill>
                            <a:srgbClr val="D9D9D9"/>
                          </a:solidFill>
                          <a:latin typeface="Arial"/>
                          <a:ea typeface="Arial"/>
                          <a:cs typeface="Arial"/>
                          <a:sym typeface="Arial"/>
                        </a:rPr>
                        <a:t>Included in this template are commonly used section headers such as Abstract, Objectives, Methods, Results, etc. </a:t>
                      </a:r>
                      <a:br>
                        <a:rPr b="0" lang="en-US" sz="2400" u="none" cap="none" strike="noStrike">
                          <a:solidFill>
                            <a:schemeClr val="lt1"/>
                          </a:solidFill>
                          <a:latin typeface="Arial"/>
                          <a:ea typeface="Arial"/>
                          <a:cs typeface="Arial"/>
                          <a:sym typeface="Arial"/>
                        </a:rPr>
                      </a:br>
                      <a:r>
                        <a:rPr b="0" lang="en-US" sz="2400" u="none" cap="none" strike="noStrike">
                          <a:solidFill>
                            <a:srgbClr val="FFC000"/>
                          </a:solidFill>
                          <a:latin typeface="Arial"/>
                          <a:ea typeface="Arial"/>
                          <a:cs typeface="Arial"/>
                          <a:sym typeface="Arial"/>
                        </a:rPr>
                        <a:t>-</a:t>
                      </a:r>
                      <a:r>
                        <a:rPr b="0" lang="en-US" sz="2400" u="none" cap="none" strike="noStrike">
                          <a:solidFill>
                            <a:schemeClr val="lt1"/>
                          </a:solidFill>
                          <a:latin typeface="Arial"/>
                          <a:ea typeface="Arial"/>
                          <a:cs typeface="Arial"/>
                          <a:sym typeface="Arial"/>
                        </a:rPr>
                        <a:t> </a:t>
                      </a:r>
                      <a:r>
                        <a:rPr b="0" lang="en-US" sz="2400" u="none" cap="none" strike="noStrike">
                          <a:solidFill>
                            <a:srgbClr val="D9D9D9"/>
                          </a:solidFill>
                          <a:latin typeface="Arial"/>
                          <a:ea typeface="Arial"/>
                          <a:cs typeface="Arial"/>
                          <a:sym typeface="Arial"/>
                        </a:rPr>
                        <a:t>Click inside a section header to add its text. </a:t>
                      </a:r>
                      <a:br>
                        <a:rPr b="0" lang="en-US" sz="2400" u="none" cap="none" strike="noStrike">
                          <a:solidFill>
                            <a:schemeClr val="lt1"/>
                          </a:solidFill>
                          <a:latin typeface="Arial"/>
                          <a:ea typeface="Arial"/>
                          <a:cs typeface="Arial"/>
                          <a:sym typeface="Arial"/>
                        </a:rPr>
                      </a:br>
                      <a:r>
                        <a:rPr b="0" lang="en-US" sz="2400" u="none" cap="none" strike="noStrike">
                          <a:solidFill>
                            <a:srgbClr val="FFC000"/>
                          </a:solidFill>
                          <a:latin typeface="Arial"/>
                          <a:ea typeface="Arial"/>
                          <a:cs typeface="Arial"/>
                          <a:sym typeface="Arial"/>
                        </a:rPr>
                        <a:t>-</a:t>
                      </a:r>
                      <a:r>
                        <a:rPr b="0" lang="en-US" sz="2400" u="none" cap="none" strike="noStrike">
                          <a:solidFill>
                            <a:schemeClr val="lt1"/>
                          </a:solidFill>
                          <a:latin typeface="Arial"/>
                          <a:ea typeface="Arial"/>
                          <a:cs typeface="Arial"/>
                          <a:sym typeface="Arial"/>
                        </a:rPr>
                        <a:t> </a:t>
                      </a:r>
                      <a:r>
                        <a:rPr b="0" lang="en-US" sz="2400" u="none" cap="none" strike="noStrike">
                          <a:solidFill>
                            <a:srgbClr val="D9D9D9"/>
                          </a:solidFill>
                          <a:latin typeface="Arial"/>
                          <a:ea typeface="Arial"/>
                          <a:cs typeface="Arial"/>
                          <a:sym typeface="Arial"/>
                        </a:rPr>
                        <a:t>To add another header, click on edge of the section box so that it is outlined. Copy and paste it. </a:t>
                      </a:r>
                      <a:br>
                        <a:rPr b="0" lang="en-US" sz="2400" u="none" cap="none" strike="noStrike">
                          <a:solidFill>
                            <a:schemeClr val="lt1"/>
                          </a:solidFill>
                          <a:latin typeface="Arial"/>
                          <a:ea typeface="Arial"/>
                          <a:cs typeface="Arial"/>
                          <a:sym typeface="Arial"/>
                        </a:rPr>
                      </a:br>
                      <a:r>
                        <a:rPr b="0" lang="en-US" sz="2400" u="none" cap="none" strike="noStrike">
                          <a:solidFill>
                            <a:srgbClr val="FFC000"/>
                          </a:solidFill>
                          <a:latin typeface="Arial"/>
                          <a:ea typeface="Arial"/>
                          <a:cs typeface="Arial"/>
                          <a:sym typeface="Arial"/>
                        </a:rPr>
                        <a:t>-</a:t>
                      </a:r>
                      <a:r>
                        <a:rPr b="0" lang="en-US" sz="2400" u="none" cap="none" strike="noStrike">
                          <a:solidFill>
                            <a:schemeClr val="lt1"/>
                          </a:solidFill>
                          <a:latin typeface="Arial"/>
                          <a:ea typeface="Arial"/>
                          <a:cs typeface="Arial"/>
                          <a:sym typeface="Arial"/>
                        </a:rPr>
                        <a:t> </a:t>
                      </a:r>
                      <a:r>
                        <a:rPr b="0" lang="en-US" sz="2400" u="none" cap="none" strike="noStrike">
                          <a:solidFill>
                            <a:srgbClr val="D9D9D9"/>
                          </a:solidFill>
                          <a:latin typeface="Arial"/>
                          <a:ea typeface="Arial"/>
                          <a:cs typeface="Arial"/>
                          <a:sym typeface="Arial"/>
                        </a:rPr>
                        <a:t>To increase its size, click on the white circles and expand to the the desired size.</a:t>
                      </a:r>
                      <a:endParaRPr/>
                    </a:p>
                  </a:txBody>
                  <a:tcPr marT="137150" marB="45725" marR="91450" marL="182875">
                    <a:solidFill>
                      <a:srgbClr val="010101"/>
                    </a:solidFill>
                  </a:tcPr>
                </a:tc>
              </a:tr>
              <a:tr h="3830975">
                <a:tc gridSpan="2">
                  <a:txBody>
                    <a:bodyPr/>
                    <a:lstStyle/>
                    <a:p>
                      <a:pPr indent="0" lvl="0" marL="0" marR="0" rtl="0" algn="l">
                        <a:spcBef>
                          <a:spcPts val="0"/>
                        </a:spcBef>
                        <a:spcAft>
                          <a:spcPts val="0"/>
                        </a:spcAft>
                        <a:buNone/>
                      </a:pPr>
                      <a:r>
                        <a:rPr b="1" lang="en-US" sz="2800">
                          <a:solidFill>
                            <a:srgbClr val="FFC000"/>
                          </a:solidFill>
                          <a:latin typeface="Arial"/>
                          <a:ea typeface="Arial"/>
                          <a:cs typeface="Arial"/>
                          <a:sym typeface="Arial"/>
                        </a:rPr>
                        <a:t>Adding content to the poster</a:t>
                      </a:r>
                      <a:endParaRPr/>
                    </a:p>
                    <a:p>
                      <a:pPr indent="0" lvl="0" marL="0" marR="0" rtl="0" algn="l">
                        <a:spcBef>
                          <a:spcPts val="0"/>
                        </a:spcBef>
                        <a:spcAft>
                          <a:spcPts val="0"/>
                        </a:spcAft>
                        <a:buNone/>
                      </a:pPr>
                      <a:r>
                        <a:rPr lang="en-US" sz="2400">
                          <a:solidFill>
                            <a:srgbClr val="D9D9D9"/>
                          </a:solidFill>
                          <a:latin typeface="Arial"/>
                          <a:ea typeface="Arial"/>
                          <a:cs typeface="Arial"/>
                          <a:sym typeface="Arial"/>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a:p>
                    <a:p>
                      <a:pPr indent="-342900" lvl="0" marL="342900" marR="0" rtl="0" algn="l">
                        <a:spcBef>
                          <a:spcPts val="0"/>
                        </a:spcBef>
                        <a:spcAft>
                          <a:spcPts val="0"/>
                        </a:spcAft>
                        <a:buClr>
                          <a:srgbClr val="D9D9D9"/>
                        </a:buClr>
                        <a:buSzPts val="2400"/>
                        <a:buFont typeface="Arial"/>
                        <a:buChar char="-"/>
                      </a:pPr>
                      <a:r>
                        <a:rPr lang="en-US" sz="2400">
                          <a:solidFill>
                            <a:srgbClr val="D9D9D9"/>
                          </a:solidFill>
                          <a:latin typeface="Arial"/>
                          <a:ea typeface="Arial"/>
                          <a:cs typeface="Arial"/>
                          <a:sym typeface="Arial"/>
                        </a:rPr>
                        <a:t>If you run out of room, try to reduce the size of your fonts and/or the size of your graphics. If there is a lot of empty space try to increase your font sizes and the size of your graphics. The font used for references can be smaller.</a:t>
                      </a:r>
                      <a:endParaRPr sz="2400">
                        <a:solidFill>
                          <a:srgbClr val="D9D9D9"/>
                        </a:solidFill>
                        <a:latin typeface="Arial"/>
                        <a:ea typeface="Arial"/>
                        <a:cs typeface="Arial"/>
                        <a:sym typeface="Arial"/>
                      </a:endParaRPr>
                    </a:p>
                  </a:txBody>
                  <a:tcPr marT="45725" marB="45725" marR="91450" marL="91450">
                    <a:solidFill>
                      <a:srgbClr val="010101"/>
                    </a:solidFill>
                  </a:tcPr>
                </a:tc>
                <a:tc hMerge="1"/>
              </a:tr>
              <a:tr h="2451825">
                <a:tc gridSpan="2">
                  <a:txBody>
                    <a:bodyPr/>
                    <a:lstStyle/>
                    <a:p>
                      <a:pPr indent="0" lvl="0" marL="0" marR="0" rtl="0" algn="l">
                        <a:lnSpc>
                          <a:spcPct val="100000"/>
                        </a:lnSpc>
                        <a:spcBef>
                          <a:spcPts val="0"/>
                        </a:spcBef>
                        <a:spcAft>
                          <a:spcPts val="0"/>
                        </a:spcAft>
                        <a:buClr>
                          <a:srgbClr val="FFC000"/>
                        </a:buClr>
                        <a:buSzPts val="2800"/>
                        <a:buFont typeface="Arial"/>
                        <a:buNone/>
                      </a:pPr>
                      <a:r>
                        <a:rPr b="1" lang="en-US" sz="2800">
                          <a:solidFill>
                            <a:srgbClr val="FFC000"/>
                          </a:solidFill>
                          <a:latin typeface="Arial"/>
                          <a:ea typeface="Arial"/>
                          <a:cs typeface="Arial"/>
                          <a:sym typeface="Arial"/>
                        </a:rPr>
                        <a:t>Photos</a:t>
                      </a:r>
                      <a:endParaRPr/>
                    </a:p>
                    <a:p>
                      <a:pPr indent="0" lvl="0" marL="0" marR="0" rtl="0" algn="l">
                        <a:lnSpc>
                          <a:spcPct val="100000"/>
                        </a:lnSpc>
                        <a:spcBef>
                          <a:spcPts val="0"/>
                        </a:spcBef>
                        <a:spcAft>
                          <a:spcPts val="0"/>
                        </a:spcAft>
                        <a:buClr>
                          <a:srgbClr val="D9D9D9"/>
                        </a:buClr>
                        <a:buSzPts val="2400"/>
                        <a:buFont typeface="Arial"/>
                        <a:buNone/>
                      </a:pPr>
                      <a:r>
                        <a:rPr b="0" i="0" lang="en-US" sz="2400" u="none" cap="none" strike="noStrike">
                          <a:solidFill>
                            <a:srgbClr val="D9D9D9"/>
                          </a:solidFill>
                          <a:latin typeface="Arial"/>
                          <a:ea typeface="Arial"/>
                          <a:cs typeface="Arial"/>
                          <a:sym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a:p>
                  </a:txBody>
                  <a:tcPr marT="137150" marB="45725" marR="91450" marL="182875">
                    <a:solidFill>
                      <a:srgbClr val="010101"/>
                    </a:solidFill>
                  </a:tcPr>
                </a:tc>
                <a:tc hMerge="1"/>
              </a:tr>
              <a:tr h="2305800">
                <a:tc gridSpan="2">
                  <a:txBody>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a:txBody>
                  <a:tcPr marT="137150" marB="45725" marR="91450" marL="182875"/>
                </a:tc>
                <a:tc hMerge="1"/>
              </a:tr>
              <a:tr h="1348500">
                <a:tc gridSpan="2">
                  <a:txBody>
                    <a:bodyPr/>
                    <a:lstStyle/>
                    <a:p>
                      <a:pPr indent="0" lvl="0" marL="0" marR="0" rtl="0" algn="l">
                        <a:lnSpc>
                          <a:spcPct val="100000"/>
                        </a:lnSpc>
                        <a:spcBef>
                          <a:spcPts val="0"/>
                        </a:spcBef>
                        <a:spcAft>
                          <a:spcPts val="0"/>
                        </a:spcAft>
                        <a:buClr>
                          <a:srgbClr val="FFC000"/>
                        </a:buClr>
                        <a:buSzPts val="2800"/>
                        <a:buFont typeface="Arial"/>
                        <a:buNone/>
                      </a:pPr>
                      <a:r>
                        <a:rPr b="1" lang="en-US" sz="2800">
                          <a:solidFill>
                            <a:srgbClr val="FFC000"/>
                          </a:solidFill>
                          <a:latin typeface="Arial"/>
                          <a:ea typeface="Arial"/>
                          <a:cs typeface="Arial"/>
                          <a:sym typeface="Arial"/>
                        </a:rPr>
                        <a:t>Quality check your graphics</a:t>
                      </a:r>
                      <a:endParaRPr/>
                    </a:p>
                    <a:p>
                      <a:pPr indent="0" lvl="0" marL="0" marR="0" rtl="0" algn="l">
                        <a:lnSpc>
                          <a:spcPct val="100000"/>
                        </a:lnSpc>
                        <a:spcBef>
                          <a:spcPts val="0"/>
                        </a:spcBef>
                        <a:spcAft>
                          <a:spcPts val="0"/>
                        </a:spcAft>
                        <a:buClr>
                          <a:srgbClr val="D9D9D9"/>
                        </a:buClr>
                        <a:buSzPts val="2400"/>
                        <a:buFont typeface="Arial"/>
                        <a:buNone/>
                      </a:pPr>
                      <a:r>
                        <a:rPr lang="en-US" sz="2400">
                          <a:solidFill>
                            <a:srgbClr val="D9D9D9"/>
                          </a:solidFill>
                          <a:latin typeface="Arial"/>
                          <a:ea typeface="Arial"/>
                          <a:cs typeface="Arial"/>
                          <a:sym typeface="Arial"/>
                        </a:rPr>
                        <a:t>Zoom in and look at your images at 100%-200% magnification. If they look clear, they will print well. </a:t>
                      </a:r>
                      <a:endParaRPr/>
                    </a:p>
                  </a:txBody>
                  <a:tcPr marT="137150" marB="45725" marR="91450" marL="182875">
                    <a:solidFill>
                      <a:srgbClr val="010101"/>
                    </a:solidFill>
                  </a:tcPr>
                </a:tc>
                <a:tc hMerge="1"/>
              </a:tr>
              <a:tr h="3204825">
                <a:tc gridSpan="2">
                  <a:txBody>
                    <a:bodyPr/>
                    <a:lstStyle/>
                    <a:p>
                      <a:pPr indent="0" lvl="0" marL="0" marR="0" rtl="0" algn="l">
                        <a:lnSpc>
                          <a:spcPct val="100000"/>
                        </a:lnSpc>
                        <a:spcBef>
                          <a:spcPts val="0"/>
                        </a:spcBef>
                        <a:spcAft>
                          <a:spcPts val="0"/>
                        </a:spcAft>
                        <a:buClr>
                          <a:schemeClr val="dk1"/>
                        </a:buClr>
                        <a:buSzPts val="2400"/>
                        <a:buFont typeface="Calibri"/>
                        <a:buNone/>
                      </a:pPr>
                      <a:r>
                        <a:t/>
                      </a:r>
                      <a:endParaRPr sz="2400">
                        <a:solidFill>
                          <a:schemeClr val="lt1"/>
                        </a:solidFill>
                        <a:latin typeface="Arial"/>
                        <a:ea typeface="Arial"/>
                        <a:cs typeface="Arial"/>
                        <a:sym typeface="Arial"/>
                      </a:endParaRPr>
                    </a:p>
                  </a:txBody>
                  <a:tcPr marT="137150" marB="45725" marR="91450" marL="182875"/>
                </a:tc>
                <a:tc hMerge="1"/>
              </a:tr>
            </a:tbl>
          </a:graphicData>
        </a:graphic>
      </p:graphicFrame>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5.png"/><Relationship Id="rId22" Type="http://schemas.openxmlformats.org/officeDocument/2006/relationships/image" Target="../media/image32.png"/><Relationship Id="rId21" Type="http://schemas.openxmlformats.org/officeDocument/2006/relationships/image" Target="../media/image6.png"/><Relationship Id="rId24" Type="http://schemas.openxmlformats.org/officeDocument/2006/relationships/image" Target="../media/image20.png"/><Relationship Id="rId23"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25.png"/><Relationship Id="rId26" Type="http://schemas.openxmlformats.org/officeDocument/2006/relationships/image" Target="../media/image17.png"/><Relationship Id="rId25" Type="http://schemas.openxmlformats.org/officeDocument/2006/relationships/image" Target="../media/image15.png"/><Relationship Id="rId28" Type="http://schemas.openxmlformats.org/officeDocument/2006/relationships/image" Target="../media/image16.png"/><Relationship Id="rId27" Type="http://schemas.openxmlformats.org/officeDocument/2006/relationships/image" Target="../media/image22.png"/><Relationship Id="rId5" Type="http://schemas.openxmlformats.org/officeDocument/2006/relationships/image" Target="../media/image7.png"/><Relationship Id="rId6" Type="http://schemas.openxmlformats.org/officeDocument/2006/relationships/image" Target="../media/image11.png"/><Relationship Id="rId29"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4.png"/><Relationship Id="rId31" Type="http://schemas.openxmlformats.org/officeDocument/2006/relationships/image" Target="../media/image21.png"/><Relationship Id="rId30" Type="http://schemas.openxmlformats.org/officeDocument/2006/relationships/image" Target="../media/image19.png"/><Relationship Id="rId11" Type="http://schemas.openxmlformats.org/officeDocument/2006/relationships/image" Target="../media/image18.png"/><Relationship Id="rId33" Type="http://schemas.openxmlformats.org/officeDocument/2006/relationships/image" Target="../media/image23.png"/><Relationship Id="rId10" Type="http://schemas.openxmlformats.org/officeDocument/2006/relationships/image" Target="../media/image35.png"/><Relationship Id="rId32" Type="http://schemas.openxmlformats.org/officeDocument/2006/relationships/image" Target="../media/image27.png"/><Relationship Id="rId13" Type="http://schemas.openxmlformats.org/officeDocument/2006/relationships/image" Target="../media/image9.png"/><Relationship Id="rId12" Type="http://schemas.openxmlformats.org/officeDocument/2006/relationships/image" Target="../media/image24.png"/><Relationship Id="rId34" Type="http://schemas.openxmlformats.org/officeDocument/2006/relationships/image" Target="../media/image34.png"/><Relationship Id="rId15" Type="http://schemas.openxmlformats.org/officeDocument/2006/relationships/image" Target="../media/image1.png"/><Relationship Id="rId14" Type="http://schemas.openxmlformats.org/officeDocument/2006/relationships/image" Target="../media/image26.png"/><Relationship Id="rId17" Type="http://schemas.openxmlformats.org/officeDocument/2006/relationships/image" Target="../media/image3.png"/><Relationship Id="rId16" Type="http://schemas.openxmlformats.org/officeDocument/2006/relationships/image" Target="../media/image33.png"/><Relationship Id="rId19" Type="http://schemas.openxmlformats.org/officeDocument/2006/relationships/image" Target="../media/image2.png"/><Relationship Id="rId18"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28.png"/><Relationship Id="rId6"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3"/>
          <p:cNvSpPr/>
          <p:nvPr/>
        </p:nvSpPr>
        <p:spPr>
          <a:xfrm>
            <a:off x="13873654" y="27030766"/>
            <a:ext cx="13249500" cy="3270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334650" y="11358600"/>
            <a:ext cx="26828100" cy="15318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txBox="1"/>
          <p:nvPr>
            <p:ph idx="4" type="body"/>
          </p:nvPr>
        </p:nvSpPr>
        <p:spPr>
          <a:xfrm>
            <a:off x="614576" y="18120975"/>
            <a:ext cx="9337800" cy="696900"/>
          </a:xfrm>
          <a:prstGeom prst="rect">
            <a:avLst/>
          </a:prstGeom>
          <a:noFill/>
          <a:ln>
            <a:noFill/>
          </a:ln>
        </p:spPr>
        <p:txBody>
          <a:bodyPr anchorCtr="0" anchor="ctr" bIns="78425" lIns="78425" spcFirstLastPara="1" rIns="78425" wrap="square" tIns="78425">
            <a:noAutofit/>
          </a:bodyPr>
          <a:lstStyle/>
          <a:p>
            <a:pPr indent="0" lvl="0" marL="0" rtl="0" algn="ctr">
              <a:spcBef>
                <a:spcPts val="0"/>
              </a:spcBef>
              <a:spcAft>
                <a:spcPts val="0"/>
              </a:spcAft>
              <a:buClr>
                <a:srgbClr val="1F3864"/>
              </a:buClr>
              <a:buSzPts val="3500"/>
              <a:buNone/>
            </a:pPr>
            <a:r>
              <a:rPr lang="en-US"/>
              <a:t>PROPOSED </a:t>
            </a:r>
            <a:r>
              <a:rPr lang="en-US"/>
              <a:t>METHOD</a:t>
            </a:r>
            <a:endParaRPr/>
          </a:p>
        </p:txBody>
      </p:sp>
      <p:sp>
        <p:nvSpPr>
          <p:cNvPr id="34" name="Google Shape;34;p3"/>
          <p:cNvSpPr txBox="1"/>
          <p:nvPr>
            <p:ph idx="14" type="body"/>
          </p:nvPr>
        </p:nvSpPr>
        <p:spPr>
          <a:xfrm>
            <a:off x="3413305" y="1384720"/>
            <a:ext cx="20420100" cy="1300800"/>
          </a:xfrm>
          <a:prstGeom prst="rect">
            <a:avLst/>
          </a:prstGeom>
          <a:noFill/>
          <a:ln>
            <a:noFill/>
          </a:ln>
        </p:spPr>
        <p:txBody>
          <a:bodyPr anchorCtr="0" anchor="t" bIns="47800" lIns="95625" spcFirstLastPara="1" rIns="95625" wrap="square" tIns="47800">
            <a:noAutofit/>
          </a:bodyPr>
          <a:lstStyle/>
          <a:p>
            <a:pPr indent="0" lvl="0" marL="0" rtl="0" algn="ctr">
              <a:spcBef>
                <a:spcPts val="0"/>
              </a:spcBef>
              <a:spcAft>
                <a:spcPts val="0"/>
              </a:spcAft>
              <a:buClr>
                <a:srgbClr val="1F3864"/>
              </a:buClr>
              <a:buSzPts val="6300"/>
              <a:buFont typeface="Calibri"/>
              <a:buNone/>
            </a:pPr>
            <a:r>
              <a:rPr b="1" lang="en-US" sz="2400"/>
              <a:t>Chuhan Feng, Manoj M Bhat, Sweta Priyadarshi</a:t>
            </a:r>
            <a:endParaRPr b="1" sz="2400"/>
          </a:p>
          <a:p>
            <a:pPr indent="0" lvl="0" marL="0" rtl="0" algn="ctr">
              <a:spcBef>
                <a:spcPts val="0"/>
              </a:spcBef>
              <a:spcAft>
                <a:spcPts val="0"/>
              </a:spcAft>
              <a:buClr>
                <a:srgbClr val="1F3864"/>
              </a:buClr>
              <a:buSzPts val="6300"/>
              <a:buFont typeface="Calibri"/>
              <a:buNone/>
            </a:pPr>
            <a:r>
              <a:rPr b="1" lang="en-US" sz="2400"/>
              <a:t>Carnegie Mellon University</a:t>
            </a:r>
            <a:endParaRPr b="1" sz="2400"/>
          </a:p>
        </p:txBody>
      </p:sp>
      <p:sp>
        <p:nvSpPr>
          <p:cNvPr id="35" name="Google Shape;35;p3"/>
          <p:cNvSpPr txBox="1"/>
          <p:nvPr>
            <p:ph idx="16" type="body"/>
          </p:nvPr>
        </p:nvSpPr>
        <p:spPr>
          <a:xfrm>
            <a:off x="999575" y="418175"/>
            <a:ext cx="25266900" cy="1664100"/>
          </a:xfrm>
          <a:prstGeom prst="rect">
            <a:avLst/>
          </a:prstGeom>
          <a:noFill/>
          <a:ln>
            <a:noFill/>
          </a:ln>
        </p:spPr>
        <p:txBody>
          <a:bodyPr anchorCtr="1" anchor="t" bIns="47800" lIns="95625" spcFirstLastPara="1" rIns="95625" wrap="square" tIns="47800">
            <a:noAutofit/>
          </a:bodyPr>
          <a:lstStyle/>
          <a:p>
            <a:pPr indent="0" lvl="0" marL="0" rtl="0" algn="ctr">
              <a:lnSpc>
                <a:spcPct val="90000"/>
              </a:lnSpc>
              <a:spcBef>
                <a:spcPts val="0"/>
              </a:spcBef>
              <a:spcAft>
                <a:spcPts val="0"/>
              </a:spcAft>
              <a:buClr>
                <a:srgbClr val="1F3864"/>
              </a:buClr>
              <a:buSzPts val="11100"/>
              <a:buFont typeface="Calibri"/>
              <a:buNone/>
            </a:pPr>
            <a:r>
              <a:rPr lang="en-US" sz="5400">
                <a:latin typeface="Helvetica"/>
                <a:ea typeface="Helvetica"/>
                <a:cs typeface="Helvetica"/>
                <a:sym typeface="Helvetica"/>
              </a:rPr>
              <a:t>  Centerness of Bounding box detections in LiDAR Pointclouds</a:t>
            </a:r>
            <a:endParaRPr sz="5400">
              <a:solidFill>
                <a:srgbClr val="1F3864"/>
              </a:solidFill>
              <a:latin typeface="Helvetica"/>
              <a:ea typeface="Helvetica"/>
              <a:cs typeface="Helvetica"/>
              <a:sym typeface="Helvetica"/>
            </a:endParaRPr>
          </a:p>
        </p:txBody>
      </p:sp>
      <p:pic>
        <p:nvPicPr>
          <p:cNvPr id="36" name="Google Shape;36;p3"/>
          <p:cNvPicPr preferRelativeResize="0"/>
          <p:nvPr/>
        </p:nvPicPr>
        <p:blipFill>
          <a:blip r:embed="rId3">
            <a:alphaModFix/>
          </a:blip>
          <a:stretch>
            <a:fillRect/>
          </a:stretch>
        </p:blipFill>
        <p:spPr>
          <a:xfrm>
            <a:off x="354025" y="130550"/>
            <a:ext cx="2239350" cy="2239350"/>
          </a:xfrm>
          <a:prstGeom prst="rect">
            <a:avLst/>
          </a:prstGeom>
          <a:noFill/>
          <a:ln>
            <a:noFill/>
          </a:ln>
        </p:spPr>
      </p:pic>
      <p:pic>
        <p:nvPicPr>
          <p:cNvPr id="37" name="Google Shape;37;p3"/>
          <p:cNvPicPr preferRelativeResize="0"/>
          <p:nvPr/>
        </p:nvPicPr>
        <p:blipFill>
          <a:blip r:embed="rId4">
            <a:alphaModFix/>
          </a:blip>
          <a:stretch>
            <a:fillRect/>
          </a:stretch>
        </p:blipFill>
        <p:spPr>
          <a:xfrm>
            <a:off x="24653350" y="130550"/>
            <a:ext cx="2469800" cy="2239350"/>
          </a:xfrm>
          <a:prstGeom prst="rect">
            <a:avLst/>
          </a:prstGeom>
          <a:noFill/>
          <a:ln>
            <a:noFill/>
          </a:ln>
        </p:spPr>
      </p:pic>
      <p:sp>
        <p:nvSpPr>
          <p:cNvPr id="38" name="Google Shape;38;p3"/>
          <p:cNvSpPr txBox="1"/>
          <p:nvPr>
            <p:ph idx="1" type="body"/>
          </p:nvPr>
        </p:nvSpPr>
        <p:spPr>
          <a:xfrm>
            <a:off x="577843" y="35560000"/>
            <a:ext cx="27163500" cy="765300"/>
          </a:xfrm>
          <a:prstGeom prst="rect">
            <a:avLst/>
          </a:prstGeom>
          <a:noFill/>
          <a:ln>
            <a:noFill/>
          </a:ln>
        </p:spPr>
        <p:txBody>
          <a:bodyPr anchorCtr="0" anchor="t" bIns="196100" lIns="196100" spcFirstLastPara="1" rIns="196100" wrap="square" tIns="196100">
            <a:noAutofit/>
          </a:bodyPr>
          <a:lstStyle/>
          <a:p>
            <a:pPr indent="0" lvl="0" marL="0" rtl="0" algn="l">
              <a:spcBef>
                <a:spcPts val="0"/>
              </a:spcBef>
              <a:spcAft>
                <a:spcPts val="0"/>
              </a:spcAft>
              <a:buClr>
                <a:srgbClr val="1F3864"/>
              </a:buClr>
              <a:buSzPts val="2400"/>
              <a:buNone/>
            </a:pPr>
            <a:r>
              <a:rPr lang="en-US" sz="3300"/>
              <a:t>                                 </a:t>
            </a:r>
            <a:endParaRPr/>
          </a:p>
        </p:txBody>
      </p:sp>
      <p:sp>
        <p:nvSpPr>
          <p:cNvPr id="39" name="Google Shape;39;p3"/>
          <p:cNvSpPr/>
          <p:nvPr/>
        </p:nvSpPr>
        <p:spPr>
          <a:xfrm>
            <a:off x="166950" y="2494525"/>
            <a:ext cx="27163500" cy="66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 name="Google Shape;40;p3"/>
          <p:cNvGrpSpPr/>
          <p:nvPr/>
        </p:nvGrpSpPr>
        <p:grpSpPr>
          <a:xfrm>
            <a:off x="354025" y="2685528"/>
            <a:ext cx="8546632" cy="8527802"/>
            <a:chOff x="354025" y="2990250"/>
            <a:chExt cx="9857707" cy="8169175"/>
          </a:xfrm>
        </p:grpSpPr>
        <p:sp>
          <p:nvSpPr>
            <p:cNvPr id="41" name="Google Shape;41;p3"/>
            <p:cNvSpPr/>
            <p:nvPr/>
          </p:nvSpPr>
          <p:spPr>
            <a:xfrm>
              <a:off x="354025" y="3036925"/>
              <a:ext cx="9857700" cy="81225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354032" y="2990250"/>
              <a:ext cx="9857700" cy="61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FFFFFF"/>
                  </a:solidFill>
                  <a:latin typeface="Helvetica"/>
                  <a:ea typeface="Helvetica"/>
                  <a:cs typeface="Helvetica"/>
                  <a:sym typeface="Helvetica"/>
                </a:rPr>
                <a:t>INTRODUCTION</a:t>
              </a:r>
              <a:endParaRPr sz="3600">
                <a:solidFill>
                  <a:srgbClr val="FFFFFF"/>
                </a:solidFill>
                <a:latin typeface="Helvetica"/>
                <a:ea typeface="Helvetica"/>
                <a:cs typeface="Helvetica"/>
                <a:sym typeface="Helvetica"/>
              </a:endParaRPr>
            </a:p>
          </p:txBody>
        </p:sp>
      </p:grpSp>
      <p:sp>
        <p:nvSpPr>
          <p:cNvPr id="43" name="Google Shape;43;p3"/>
          <p:cNvSpPr txBox="1"/>
          <p:nvPr/>
        </p:nvSpPr>
        <p:spPr>
          <a:xfrm>
            <a:off x="439625" y="3849850"/>
            <a:ext cx="8198100" cy="3876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US" sz="2000"/>
              <a:t>An Autonomous vehicle is dependent on the perception system for understanding the surrounding while taking decisions and actions in the </a:t>
            </a:r>
            <a:r>
              <a:rPr lang="en-US" sz="2000"/>
              <a:t>environment. But deploying these algorithm poses high-risk challenges in detection.</a:t>
            </a:r>
            <a:endParaRPr sz="2000"/>
          </a:p>
          <a:p>
            <a:pPr indent="-355600" lvl="0" marL="457200" rtl="0" algn="l">
              <a:spcBef>
                <a:spcPts val="0"/>
              </a:spcBef>
              <a:spcAft>
                <a:spcPts val="0"/>
              </a:spcAft>
              <a:buSzPts val="2000"/>
              <a:buChar char="●"/>
            </a:pPr>
            <a:r>
              <a:rPr lang="en-US" sz="2000"/>
              <a:t>With the availability of deep learning models, accuracy of 2D detection has been on rise, but not so for 3D.</a:t>
            </a:r>
            <a:endParaRPr sz="2000"/>
          </a:p>
          <a:p>
            <a:pPr indent="-355600" lvl="0" marL="457200" rtl="0" algn="l">
              <a:spcBef>
                <a:spcPts val="0"/>
              </a:spcBef>
              <a:spcAft>
                <a:spcPts val="0"/>
              </a:spcAft>
              <a:buSzPts val="2000"/>
              <a:buChar char="●"/>
            </a:pPr>
            <a:r>
              <a:rPr lang="en-US" sz="2000"/>
              <a:t>Many AV companies propose using LiDAR sensors which provide rich Pointclouds of ego vehicle surrounding environment.</a:t>
            </a:r>
            <a:endParaRPr sz="2000"/>
          </a:p>
          <a:p>
            <a:pPr indent="-355600" lvl="0" marL="457200" rtl="0" algn="l">
              <a:spcBef>
                <a:spcPts val="0"/>
              </a:spcBef>
              <a:spcAft>
                <a:spcPts val="0"/>
              </a:spcAft>
              <a:buSzPts val="2000"/>
              <a:buChar char="●"/>
            </a:pPr>
            <a:r>
              <a:rPr lang="en-US" sz="2000"/>
              <a:t>We explore and propose solutions to Object Detection (3D-OD) by just using LiDAR Pointclouds as inputs. </a:t>
            </a:r>
            <a:endParaRPr sz="2000"/>
          </a:p>
        </p:txBody>
      </p:sp>
      <p:sp>
        <p:nvSpPr>
          <p:cNvPr id="44" name="Google Shape;44;p3"/>
          <p:cNvSpPr/>
          <p:nvPr/>
        </p:nvSpPr>
        <p:spPr>
          <a:xfrm>
            <a:off x="9276904" y="2734173"/>
            <a:ext cx="8791200" cy="84789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9276904" y="2685450"/>
            <a:ext cx="8791200" cy="6087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FFFFFF"/>
                </a:solidFill>
                <a:latin typeface="Helvetica"/>
                <a:ea typeface="Helvetica"/>
                <a:cs typeface="Helvetica"/>
                <a:sym typeface="Helvetica"/>
              </a:rPr>
              <a:t>RELATED WORK</a:t>
            </a:r>
            <a:endParaRPr sz="3600">
              <a:solidFill>
                <a:srgbClr val="FFFFFF"/>
              </a:solidFill>
              <a:latin typeface="Helvetica"/>
              <a:ea typeface="Helvetica"/>
              <a:cs typeface="Helvetica"/>
              <a:sym typeface="Helvetica"/>
            </a:endParaRPr>
          </a:p>
        </p:txBody>
      </p:sp>
      <p:sp>
        <p:nvSpPr>
          <p:cNvPr id="46" name="Google Shape;46;p3"/>
          <p:cNvSpPr/>
          <p:nvPr/>
        </p:nvSpPr>
        <p:spPr>
          <a:xfrm>
            <a:off x="18430276" y="2734173"/>
            <a:ext cx="8724300" cy="84789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18430277" y="2685450"/>
            <a:ext cx="8724300" cy="6087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FFFFFF"/>
                </a:solidFill>
              </a:rPr>
              <a:t>DATASETS</a:t>
            </a:r>
            <a:endParaRPr sz="3600">
              <a:solidFill>
                <a:srgbClr val="FFFFFF"/>
              </a:solidFill>
            </a:endParaRPr>
          </a:p>
        </p:txBody>
      </p:sp>
      <p:sp>
        <p:nvSpPr>
          <p:cNvPr id="48" name="Google Shape;48;p3"/>
          <p:cNvSpPr txBox="1"/>
          <p:nvPr/>
        </p:nvSpPr>
        <p:spPr>
          <a:xfrm>
            <a:off x="9399150" y="3554700"/>
            <a:ext cx="8546700" cy="2755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US" sz="2000"/>
              <a:t>Many deep learning architecture work veyr well for 2D detection tasks i.e Given an image, finding a bounding box which defined as </a:t>
            </a:r>
            <a:endParaRPr sz="2000"/>
          </a:p>
          <a:p>
            <a:pPr indent="0" lvl="0" marL="457200" rtl="0" algn="l">
              <a:spcBef>
                <a:spcPts val="0"/>
              </a:spcBef>
              <a:spcAft>
                <a:spcPts val="0"/>
              </a:spcAft>
              <a:buNone/>
            </a:pPr>
            <a:r>
              <a:rPr lang="en-US" sz="2000"/>
              <a:t>                      </a:t>
            </a:r>
            <a:endParaRPr sz="2000"/>
          </a:p>
          <a:p>
            <a:pPr indent="0" lvl="0" marL="457200" rtl="0" algn="l">
              <a:spcBef>
                <a:spcPts val="0"/>
              </a:spcBef>
              <a:spcAft>
                <a:spcPts val="0"/>
              </a:spcAft>
              <a:buNone/>
            </a:pPr>
            <a:r>
              <a:t/>
            </a:r>
            <a:endParaRPr sz="2000"/>
          </a:p>
          <a:p>
            <a:pPr indent="0" lvl="0" marL="457200" rtl="0" algn="l">
              <a:spcBef>
                <a:spcPts val="0"/>
              </a:spcBef>
              <a:spcAft>
                <a:spcPts val="0"/>
              </a:spcAft>
              <a:buNone/>
            </a:pPr>
            <a:r>
              <a:rPr lang="en-US" sz="2000"/>
              <a:t>axis aligned corner points in cartesian </a:t>
            </a:r>
            <a:r>
              <a:rPr lang="en-US" sz="2000"/>
              <a:t>coordinates</a:t>
            </a:r>
            <a:r>
              <a:rPr lang="en-US" sz="2000"/>
              <a:t> . Whereas for bounding boxes, state of the art [4] approach use 6 element definition </a:t>
            </a:r>
            <a:endParaRPr sz="2000"/>
          </a:p>
          <a:p>
            <a:pPr indent="0" lvl="0" marL="457200" rtl="0" algn="l">
              <a:spcBef>
                <a:spcPts val="0"/>
              </a:spcBef>
              <a:spcAft>
                <a:spcPts val="0"/>
              </a:spcAft>
              <a:buNone/>
            </a:pPr>
            <a:r>
              <a:rPr lang="en-US" sz="2000"/>
              <a:t>                                  representing center, shape and yaw of box.</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US" sz="2000"/>
              <a:t>Some appraoches like PointPillars [1] directly regress these bounding box definition by parsing pointclouds </a:t>
            </a:r>
            <a:endParaRPr sz="2000"/>
          </a:p>
        </p:txBody>
      </p:sp>
      <p:sp>
        <p:nvSpPr>
          <p:cNvPr id="49" name="Google Shape;49;p3"/>
          <p:cNvSpPr/>
          <p:nvPr/>
        </p:nvSpPr>
        <p:spPr>
          <a:xfrm>
            <a:off x="326379" y="26991506"/>
            <a:ext cx="13249500" cy="8850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p:txBody>
      </p:sp>
      <p:sp>
        <p:nvSpPr>
          <p:cNvPr id="50" name="Google Shape;50;p3"/>
          <p:cNvSpPr/>
          <p:nvPr/>
        </p:nvSpPr>
        <p:spPr>
          <a:xfrm>
            <a:off x="326375" y="11307513"/>
            <a:ext cx="26828100" cy="6969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FFFFFF"/>
                </a:solidFill>
                <a:latin typeface="Helvetica"/>
                <a:ea typeface="Helvetica"/>
                <a:cs typeface="Helvetica"/>
                <a:sym typeface="Helvetica"/>
              </a:rPr>
              <a:t>METHODOLOGY</a:t>
            </a:r>
            <a:endParaRPr sz="3600">
              <a:solidFill>
                <a:srgbClr val="FFFFFF"/>
              </a:solidFill>
              <a:latin typeface="Helvetica"/>
              <a:ea typeface="Helvetica"/>
              <a:cs typeface="Helvetica"/>
              <a:sym typeface="Helvetica"/>
            </a:endParaRPr>
          </a:p>
        </p:txBody>
      </p:sp>
      <p:sp>
        <p:nvSpPr>
          <p:cNvPr id="51" name="Google Shape;51;p3"/>
          <p:cNvSpPr/>
          <p:nvPr/>
        </p:nvSpPr>
        <p:spPr>
          <a:xfrm>
            <a:off x="354025" y="35996475"/>
            <a:ext cx="26739600" cy="31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ACKNOWLEDGEMENT : This project is done as a part of course curriculum of Introduction to deep learning 11785</a:t>
            </a:r>
            <a:endParaRPr/>
          </a:p>
        </p:txBody>
      </p:sp>
      <p:sp>
        <p:nvSpPr>
          <p:cNvPr id="52" name="Google Shape;52;p3"/>
          <p:cNvSpPr txBox="1"/>
          <p:nvPr/>
        </p:nvSpPr>
        <p:spPr>
          <a:xfrm>
            <a:off x="590650" y="12181425"/>
            <a:ext cx="8463600" cy="58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Baseline 1: PIXOR</a:t>
            </a:r>
            <a:endParaRPr sz="2400"/>
          </a:p>
        </p:txBody>
      </p:sp>
      <p:sp>
        <p:nvSpPr>
          <p:cNvPr id="53" name="Google Shape;53;p3"/>
          <p:cNvSpPr txBox="1"/>
          <p:nvPr/>
        </p:nvSpPr>
        <p:spPr>
          <a:xfrm>
            <a:off x="9602725" y="12152525"/>
            <a:ext cx="8463600" cy="58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Baseline 2: PointPillars</a:t>
            </a:r>
            <a:endParaRPr sz="2400"/>
          </a:p>
        </p:txBody>
      </p:sp>
      <p:sp>
        <p:nvSpPr>
          <p:cNvPr id="54" name="Google Shape;54;p3"/>
          <p:cNvSpPr txBox="1"/>
          <p:nvPr/>
        </p:nvSpPr>
        <p:spPr>
          <a:xfrm>
            <a:off x="18430275" y="12152525"/>
            <a:ext cx="84636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Baseline 3: PointRCNN</a:t>
            </a:r>
            <a:endParaRPr sz="2400"/>
          </a:p>
        </p:txBody>
      </p:sp>
      <p:sp>
        <p:nvSpPr>
          <p:cNvPr id="55" name="Google Shape;55;p3"/>
          <p:cNvSpPr/>
          <p:nvPr/>
        </p:nvSpPr>
        <p:spPr>
          <a:xfrm>
            <a:off x="577850" y="7418100"/>
            <a:ext cx="8134800" cy="37950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txBox="1"/>
          <p:nvPr/>
        </p:nvSpPr>
        <p:spPr>
          <a:xfrm>
            <a:off x="22769800" y="3437963"/>
            <a:ext cx="4083000" cy="37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Lyft Level 5</a:t>
            </a:r>
            <a:endParaRPr sz="2400"/>
          </a:p>
        </p:txBody>
      </p:sp>
      <p:sp>
        <p:nvSpPr>
          <p:cNvPr id="57" name="Google Shape;57;p3"/>
          <p:cNvSpPr txBox="1"/>
          <p:nvPr/>
        </p:nvSpPr>
        <p:spPr>
          <a:xfrm>
            <a:off x="18632450" y="3452188"/>
            <a:ext cx="4095600" cy="6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Argoverse V1.1</a:t>
            </a:r>
            <a:endParaRPr sz="2000"/>
          </a:p>
        </p:txBody>
      </p:sp>
      <p:sp>
        <p:nvSpPr>
          <p:cNvPr id="58" name="Google Shape;58;p3"/>
          <p:cNvSpPr/>
          <p:nvPr/>
        </p:nvSpPr>
        <p:spPr>
          <a:xfrm>
            <a:off x="13873650" y="26991500"/>
            <a:ext cx="13249500" cy="7227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FFFFFF"/>
                </a:solidFill>
                <a:latin typeface="Helvetica"/>
                <a:ea typeface="Helvetica"/>
                <a:cs typeface="Helvetica"/>
                <a:sym typeface="Helvetica"/>
              </a:rPr>
              <a:t>CONCLUSION</a:t>
            </a:r>
            <a:endParaRPr sz="3600">
              <a:solidFill>
                <a:srgbClr val="FFFFFF"/>
              </a:solidFill>
              <a:latin typeface="Helvetica"/>
              <a:ea typeface="Helvetica"/>
              <a:cs typeface="Helvetica"/>
              <a:sym typeface="Helvetica"/>
            </a:endParaRPr>
          </a:p>
        </p:txBody>
      </p:sp>
      <p:sp>
        <p:nvSpPr>
          <p:cNvPr id="59" name="Google Shape;59;p3"/>
          <p:cNvSpPr txBox="1"/>
          <p:nvPr/>
        </p:nvSpPr>
        <p:spPr>
          <a:xfrm>
            <a:off x="482500" y="12789225"/>
            <a:ext cx="8418300" cy="5513400"/>
          </a:xfrm>
          <a:prstGeom prst="rect">
            <a:avLst/>
          </a:prstGeom>
          <a:noFill/>
          <a:ln>
            <a:noFill/>
          </a:ln>
        </p:spPr>
        <p:txBody>
          <a:bodyPr anchorCtr="0" anchor="t" bIns="91425" lIns="91425" spcFirstLastPara="1" rIns="91425" wrap="square" tIns="91425">
            <a:noAutofit/>
          </a:bodyPr>
          <a:lstStyle/>
          <a:p>
            <a:pPr indent="-355600" lvl="0" marL="457200" rtl="0" algn="just">
              <a:spcBef>
                <a:spcPts val="0"/>
              </a:spcBef>
              <a:spcAft>
                <a:spcPts val="0"/>
              </a:spcAft>
              <a:buSzPts val="2000"/>
              <a:buChar char="●"/>
            </a:pPr>
            <a:r>
              <a:rPr lang="en-US" sz="2000"/>
              <a:t>Direct manipulation of 3D point clouds suffers from slow computational speed</a:t>
            </a:r>
            <a:endParaRPr sz="2000"/>
          </a:p>
          <a:p>
            <a:pPr indent="-355600" lvl="0" marL="457200" rtl="0" algn="just">
              <a:spcBef>
                <a:spcPts val="0"/>
              </a:spcBef>
              <a:spcAft>
                <a:spcPts val="0"/>
              </a:spcAft>
              <a:buSzPts val="2000"/>
              <a:buChar char="●"/>
            </a:pPr>
            <a:r>
              <a:rPr lang="en-US" sz="2000"/>
              <a:t>Project 3D point clouds onto 2D B</a:t>
            </a:r>
            <a:r>
              <a:rPr lang="en-US" sz="2000"/>
              <a:t>ird’s Eye</a:t>
            </a:r>
            <a:r>
              <a:rPr lang="en-US" sz="2000"/>
              <a:t> View (BEV) </a:t>
            </a:r>
            <a:r>
              <a:rPr lang="en-US" sz="2000">
                <a:solidFill>
                  <a:schemeClr val="dk1"/>
                </a:solidFill>
              </a:rPr>
              <a:t>images</a:t>
            </a:r>
            <a:r>
              <a:rPr lang="en-US" sz="2000"/>
              <a:t>, which simplifies</a:t>
            </a:r>
            <a:r>
              <a:rPr lang="en-US" sz="2000"/>
              <a:t> the original 3D detection problem into 2D detection</a:t>
            </a:r>
            <a:endParaRPr sz="2000"/>
          </a:p>
          <a:p>
            <a:pPr indent="-355600" lvl="0" marL="457200" rtl="0" algn="just">
              <a:spcBef>
                <a:spcPts val="0"/>
              </a:spcBef>
              <a:spcAft>
                <a:spcPts val="0"/>
              </a:spcAft>
              <a:buSzPts val="2000"/>
              <a:buChar char="●"/>
            </a:pPr>
            <a:r>
              <a:rPr lang="en-US" sz="2000"/>
              <a:t>2D Convolutional Neural Network (CNN) is used as the backbone of the detection pipeline</a:t>
            </a:r>
            <a:endParaRPr sz="2000"/>
          </a:p>
          <a:p>
            <a:pPr indent="-355600" lvl="0" marL="457200" rtl="0" algn="just">
              <a:spcBef>
                <a:spcPts val="0"/>
              </a:spcBef>
              <a:spcAft>
                <a:spcPts val="0"/>
              </a:spcAft>
              <a:buSzPts val="2000"/>
              <a:buChar char="●"/>
            </a:pPr>
            <a:r>
              <a:rPr lang="en-US" sz="2000"/>
              <a:t>Single Stage Detection (SSD) header is used to classify foreground points and regress the position of bounding boxes</a:t>
            </a:r>
            <a:endParaRPr sz="2000"/>
          </a:p>
        </p:txBody>
      </p:sp>
      <p:pic>
        <p:nvPicPr>
          <p:cNvPr id="60" name="Google Shape;60;p3"/>
          <p:cNvPicPr preferRelativeResize="0"/>
          <p:nvPr/>
        </p:nvPicPr>
        <p:blipFill>
          <a:blip r:embed="rId5">
            <a:alphaModFix/>
          </a:blip>
          <a:stretch>
            <a:fillRect/>
          </a:stretch>
        </p:blipFill>
        <p:spPr>
          <a:xfrm rot="5400000">
            <a:off x="22009713" y="20666998"/>
            <a:ext cx="5603175" cy="1888700"/>
          </a:xfrm>
          <a:prstGeom prst="rect">
            <a:avLst/>
          </a:prstGeom>
          <a:noFill/>
          <a:ln>
            <a:noFill/>
          </a:ln>
        </p:spPr>
      </p:pic>
      <p:sp>
        <p:nvSpPr>
          <p:cNvPr id="61" name="Google Shape;61;p3"/>
          <p:cNvSpPr/>
          <p:nvPr/>
        </p:nvSpPr>
        <p:spPr>
          <a:xfrm rot="-5400000">
            <a:off x="14733845" y="21159688"/>
            <a:ext cx="4190975" cy="1110475"/>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ENCODER</a:t>
            </a:r>
            <a:endParaRPr sz="3000"/>
          </a:p>
        </p:txBody>
      </p:sp>
      <p:sp>
        <p:nvSpPr>
          <p:cNvPr id="62" name="Google Shape;62;p3"/>
          <p:cNvSpPr/>
          <p:nvPr/>
        </p:nvSpPr>
        <p:spPr>
          <a:xfrm flipH="1" rot="5400000">
            <a:off x="16149520" y="21161938"/>
            <a:ext cx="4190975" cy="1110475"/>
          </a:xfrm>
          <a:prstGeom prst="flowChartManualOperat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t>DECODER</a:t>
            </a:r>
            <a:endParaRPr sz="3000"/>
          </a:p>
        </p:txBody>
      </p:sp>
      <p:pic>
        <p:nvPicPr>
          <p:cNvPr id="63" name="Google Shape;63;p3"/>
          <p:cNvPicPr preferRelativeResize="0"/>
          <p:nvPr/>
        </p:nvPicPr>
        <p:blipFill>
          <a:blip r:embed="rId6">
            <a:alphaModFix/>
          </a:blip>
          <a:stretch>
            <a:fillRect/>
          </a:stretch>
        </p:blipFill>
        <p:spPr>
          <a:xfrm>
            <a:off x="19104826" y="18870951"/>
            <a:ext cx="1557049" cy="5245563"/>
          </a:xfrm>
          <a:prstGeom prst="rect">
            <a:avLst/>
          </a:prstGeom>
          <a:noFill/>
          <a:ln>
            <a:noFill/>
          </a:ln>
        </p:spPr>
      </p:pic>
      <p:pic>
        <p:nvPicPr>
          <p:cNvPr id="64" name="Google Shape;64;p3"/>
          <p:cNvPicPr preferRelativeResize="0"/>
          <p:nvPr/>
        </p:nvPicPr>
        <p:blipFill rotWithShape="1">
          <a:blip r:embed="rId7">
            <a:alphaModFix/>
          </a:blip>
          <a:srcRect b="0" l="0" r="1835" t="0"/>
          <a:stretch/>
        </p:blipFill>
        <p:spPr>
          <a:xfrm>
            <a:off x="20645875" y="19928825"/>
            <a:ext cx="3005850" cy="2964050"/>
          </a:xfrm>
          <a:prstGeom prst="rect">
            <a:avLst/>
          </a:prstGeom>
          <a:noFill/>
          <a:ln>
            <a:noFill/>
          </a:ln>
        </p:spPr>
      </p:pic>
      <p:cxnSp>
        <p:nvCxnSpPr>
          <p:cNvPr id="65" name="Google Shape;65;p3"/>
          <p:cNvCxnSpPr/>
          <p:nvPr/>
        </p:nvCxnSpPr>
        <p:spPr>
          <a:xfrm flipH="1" rot="-5400000">
            <a:off x="22729925" y="21753850"/>
            <a:ext cx="6202800" cy="1390500"/>
          </a:xfrm>
          <a:prstGeom prst="bentConnector3">
            <a:avLst>
              <a:gd fmla="val 0" name="adj1"/>
            </a:avLst>
          </a:prstGeom>
          <a:noFill/>
          <a:ln cap="flat" cmpd="sng" w="28575">
            <a:solidFill>
              <a:schemeClr val="dk2"/>
            </a:solidFill>
            <a:prstDash val="solid"/>
            <a:round/>
            <a:headEnd len="med" w="med" type="none"/>
            <a:tailEnd len="med" w="med" type="none"/>
          </a:ln>
        </p:spPr>
      </p:cxnSp>
      <p:cxnSp>
        <p:nvCxnSpPr>
          <p:cNvPr id="66" name="Google Shape;66;p3"/>
          <p:cNvCxnSpPr/>
          <p:nvPr/>
        </p:nvCxnSpPr>
        <p:spPr>
          <a:xfrm flipH="1" rot="-5400000">
            <a:off x="23621200" y="22497200"/>
            <a:ext cx="4982100" cy="1163700"/>
          </a:xfrm>
          <a:prstGeom prst="bentConnector3">
            <a:avLst>
              <a:gd fmla="val 0" name="adj1"/>
            </a:avLst>
          </a:prstGeom>
          <a:noFill/>
          <a:ln cap="flat" cmpd="sng" w="28575">
            <a:solidFill>
              <a:schemeClr val="dk2"/>
            </a:solidFill>
            <a:prstDash val="solid"/>
            <a:round/>
            <a:headEnd len="med" w="med" type="none"/>
            <a:tailEnd len="med" w="med" type="none"/>
          </a:ln>
        </p:spPr>
      </p:cxnSp>
      <p:cxnSp>
        <p:nvCxnSpPr>
          <p:cNvPr id="67" name="Google Shape;67;p3"/>
          <p:cNvCxnSpPr/>
          <p:nvPr/>
        </p:nvCxnSpPr>
        <p:spPr>
          <a:xfrm flipH="1" rot="-5400000">
            <a:off x="23429050" y="23447250"/>
            <a:ext cx="4773900" cy="1109100"/>
          </a:xfrm>
          <a:prstGeom prst="bentConnector3">
            <a:avLst>
              <a:gd fmla="val 0" name="adj1"/>
            </a:avLst>
          </a:prstGeom>
          <a:noFill/>
          <a:ln cap="flat" cmpd="sng" w="28575">
            <a:solidFill>
              <a:schemeClr val="dk2"/>
            </a:solidFill>
            <a:prstDash val="solid"/>
            <a:round/>
            <a:headEnd len="med" w="med" type="none"/>
            <a:tailEnd len="med" w="med" type="none"/>
          </a:ln>
        </p:spPr>
      </p:cxnSp>
      <p:cxnSp>
        <p:nvCxnSpPr>
          <p:cNvPr id="68" name="Google Shape;68;p3"/>
          <p:cNvCxnSpPr/>
          <p:nvPr/>
        </p:nvCxnSpPr>
        <p:spPr>
          <a:xfrm flipH="1" rot="-5400000">
            <a:off x="24137900" y="24197225"/>
            <a:ext cx="3423300" cy="703500"/>
          </a:xfrm>
          <a:prstGeom prst="bentConnector3">
            <a:avLst>
              <a:gd fmla="val -238" name="adj1"/>
            </a:avLst>
          </a:prstGeom>
          <a:noFill/>
          <a:ln cap="flat" cmpd="sng" w="28575">
            <a:solidFill>
              <a:schemeClr val="dk2"/>
            </a:solidFill>
            <a:prstDash val="solid"/>
            <a:round/>
            <a:headEnd len="med" w="med" type="none"/>
            <a:tailEnd len="med" w="med" type="none"/>
          </a:ln>
        </p:spPr>
      </p:cxnSp>
      <p:cxnSp>
        <p:nvCxnSpPr>
          <p:cNvPr id="69" name="Google Shape;69;p3"/>
          <p:cNvCxnSpPr/>
          <p:nvPr/>
        </p:nvCxnSpPr>
        <p:spPr>
          <a:xfrm flipH="1" rot="-5400000">
            <a:off x="24738950" y="24728975"/>
            <a:ext cx="2205300" cy="443100"/>
          </a:xfrm>
          <a:prstGeom prst="bentConnector3">
            <a:avLst>
              <a:gd fmla="val 0" name="adj1"/>
            </a:avLst>
          </a:prstGeom>
          <a:noFill/>
          <a:ln cap="flat" cmpd="sng" w="28575">
            <a:solidFill>
              <a:schemeClr val="dk2"/>
            </a:solidFill>
            <a:prstDash val="solid"/>
            <a:round/>
            <a:headEnd len="med" w="med" type="none"/>
            <a:tailEnd len="med" w="med" type="none"/>
          </a:ln>
        </p:spPr>
      </p:cxnSp>
      <p:sp>
        <p:nvSpPr>
          <p:cNvPr id="70" name="Google Shape;70;p3"/>
          <p:cNvSpPr/>
          <p:nvPr/>
        </p:nvSpPr>
        <p:spPr>
          <a:xfrm>
            <a:off x="25568150" y="25193079"/>
            <a:ext cx="1372800" cy="10530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NMS</a:t>
            </a:r>
            <a:endParaRPr sz="2400"/>
          </a:p>
        </p:txBody>
      </p:sp>
      <p:cxnSp>
        <p:nvCxnSpPr>
          <p:cNvPr id="71" name="Google Shape;71;p3"/>
          <p:cNvCxnSpPr>
            <a:stCxn id="61" idx="2"/>
            <a:endCxn id="62" idx="2"/>
          </p:cNvCxnSpPr>
          <p:nvPr/>
        </p:nvCxnSpPr>
        <p:spPr>
          <a:xfrm>
            <a:off x="17384570" y="21714925"/>
            <a:ext cx="305100" cy="2400"/>
          </a:xfrm>
          <a:prstGeom prst="straightConnector1">
            <a:avLst/>
          </a:prstGeom>
          <a:noFill/>
          <a:ln cap="flat" cmpd="sng" w="28575">
            <a:solidFill>
              <a:schemeClr val="dk2"/>
            </a:solidFill>
            <a:prstDash val="solid"/>
            <a:round/>
            <a:headEnd len="med" w="med" type="none"/>
            <a:tailEnd len="med" w="med" type="none"/>
          </a:ln>
        </p:spPr>
      </p:cxnSp>
      <p:cxnSp>
        <p:nvCxnSpPr>
          <p:cNvPr id="72" name="Google Shape;72;p3"/>
          <p:cNvCxnSpPr>
            <a:stCxn id="62" idx="0"/>
          </p:cNvCxnSpPr>
          <p:nvPr/>
        </p:nvCxnSpPr>
        <p:spPr>
          <a:xfrm flipH="1" rot="10800000">
            <a:off x="18800245" y="21712675"/>
            <a:ext cx="348900" cy="4500"/>
          </a:xfrm>
          <a:prstGeom prst="straightConnector1">
            <a:avLst/>
          </a:prstGeom>
          <a:noFill/>
          <a:ln cap="flat" cmpd="sng" w="28575">
            <a:solidFill>
              <a:schemeClr val="dk2"/>
            </a:solidFill>
            <a:prstDash val="solid"/>
            <a:round/>
            <a:headEnd len="med" w="med" type="none"/>
            <a:tailEnd len="med" w="med" type="none"/>
          </a:ln>
        </p:spPr>
      </p:cxnSp>
      <p:cxnSp>
        <p:nvCxnSpPr>
          <p:cNvPr id="73" name="Google Shape;73;p3"/>
          <p:cNvCxnSpPr>
            <a:stCxn id="64" idx="3"/>
          </p:cNvCxnSpPr>
          <p:nvPr/>
        </p:nvCxnSpPr>
        <p:spPr>
          <a:xfrm flipH="1" rot="10800000">
            <a:off x="23651725" y="19707750"/>
            <a:ext cx="330300" cy="1703100"/>
          </a:xfrm>
          <a:prstGeom prst="straightConnector1">
            <a:avLst/>
          </a:prstGeom>
          <a:noFill/>
          <a:ln cap="flat" cmpd="sng" w="28575">
            <a:solidFill>
              <a:schemeClr val="dk2"/>
            </a:solidFill>
            <a:prstDash val="solid"/>
            <a:round/>
            <a:headEnd len="med" w="med" type="none"/>
            <a:tailEnd len="med" w="med" type="none"/>
          </a:ln>
        </p:spPr>
      </p:cxnSp>
      <p:cxnSp>
        <p:nvCxnSpPr>
          <p:cNvPr id="74" name="Google Shape;74;p3"/>
          <p:cNvCxnSpPr>
            <a:stCxn id="64" idx="3"/>
          </p:cNvCxnSpPr>
          <p:nvPr/>
        </p:nvCxnSpPr>
        <p:spPr>
          <a:xfrm flipH="1" rot="10800000">
            <a:off x="23651725" y="20701950"/>
            <a:ext cx="411600" cy="708900"/>
          </a:xfrm>
          <a:prstGeom prst="straightConnector1">
            <a:avLst/>
          </a:prstGeom>
          <a:noFill/>
          <a:ln cap="flat" cmpd="sng" w="28575">
            <a:solidFill>
              <a:schemeClr val="dk2"/>
            </a:solidFill>
            <a:prstDash val="solid"/>
            <a:round/>
            <a:headEnd len="med" w="med" type="none"/>
            <a:tailEnd len="med" w="med" type="none"/>
          </a:ln>
        </p:spPr>
      </p:cxnSp>
      <p:cxnSp>
        <p:nvCxnSpPr>
          <p:cNvPr id="75" name="Google Shape;75;p3"/>
          <p:cNvCxnSpPr>
            <a:stCxn id="64" idx="3"/>
          </p:cNvCxnSpPr>
          <p:nvPr/>
        </p:nvCxnSpPr>
        <p:spPr>
          <a:xfrm>
            <a:off x="23651725" y="21410850"/>
            <a:ext cx="420000" cy="415800"/>
          </a:xfrm>
          <a:prstGeom prst="straightConnector1">
            <a:avLst/>
          </a:prstGeom>
          <a:noFill/>
          <a:ln cap="flat" cmpd="sng" w="28575">
            <a:solidFill>
              <a:schemeClr val="dk2"/>
            </a:solidFill>
            <a:prstDash val="solid"/>
            <a:round/>
            <a:headEnd len="med" w="med" type="none"/>
            <a:tailEnd len="med" w="med" type="none"/>
          </a:ln>
        </p:spPr>
      </p:cxnSp>
      <p:cxnSp>
        <p:nvCxnSpPr>
          <p:cNvPr id="76" name="Google Shape;76;p3"/>
          <p:cNvCxnSpPr>
            <a:stCxn id="64" idx="3"/>
          </p:cNvCxnSpPr>
          <p:nvPr/>
        </p:nvCxnSpPr>
        <p:spPr>
          <a:xfrm>
            <a:off x="23651725" y="21410850"/>
            <a:ext cx="452400" cy="1565100"/>
          </a:xfrm>
          <a:prstGeom prst="straightConnector1">
            <a:avLst/>
          </a:prstGeom>
          <a:noFill/>
          <a:ln cap="flat" cmpd="sng" w="28575">
            <a:solidFill>
              <a:schemeClr val="dk2"/>
            </a:solidFill>
            <a:prstDash val="solid"/>
            <a:round/>
            <a:headEnd len="med" w="med" type="none"/>
            <a:tailEnd len="med" w="med" type="none"/>
          </a:ln>
        </p:spPr>
      </p:cxnSp>
      <p:cxnSp>
        <p:nvCxnSpPr>
          <p:cNvPr id="77" name="Google Shape;77;p3"/>
          <p:cNvCxnSpPr>
            <a:stCxn id="64" idx="3"/>
          </p:cNvCxnSpPr>
          <p:nvPr/>
        </p:nvCxnSpPr>
        <p:spPr>
          <a:xfrm>
            <a:off x="23651725" y="21410850"/>
            <a:ext cx="550200" cy="2559300"/>
          </a:xfrm>
          <a:prstGeom prst="straightConnector1">
            <a:avLst/>
          </a:prstGeom>
          <a:noFill/>
          <a:ln cap="flat" cmpd="sng" w="28575">
            <a:solidFill>
              <a:schemeClr val="dk2"/>
            </a:solidFill>
            <a:prstDash val="solid"/>
            <a:round/>
            <a:headEnd len="med" w="med" type="none"/>
            <a:tailEnd len="med" w="med" type="none"/>
          </a:ln>
        </p:spPr>
      </p:cxnSp>
      <p:cxnSp>
        <p:nvCxnSpPr>
          <p:cNvPr id="78" name="Google Shape;78;p3"/>
          <p:cNvCxnSpPr/>
          <p:nvPr/>
        </p:nvCxnSpPr>
        <p:spPr>
          <a:xfrm rot="10800000">
            <a:off x="22471850" y="25685979"/>
            <a:ext cx="3096300" cy="33600"/>
          </a:xfrm>
          <a:prstGeom prst="straightConnector1">
            <a:avLst/>
          </a:prstGeom>
          <a:noFill/>
          <a:ln cap="flat" cmpd="sng" w="9525">
            <a:solidFill>
              <a:schemeClr val="dk2"/>
            </a:solidFill>
            <a:prstDash val="solid"/>
            <a:round/>
            <a:headEnd len="med" w="med" type="none"/>
            <a:tailEnd len="med" w="med" type="none"/>
          </a:ln>
        </p:spPr>
      </p:cxnSp>
      <p:pic>
        <p:nvPicPr>
          <p:cNvPr id="79" name="Google Shape;79;p3"/>
          <p:cNvPicPr preferRelativeResize="0"/>
          <p:nvPr/>
        </p:nvPicPr>
        <p:blipFill>
          <a:blip r:embed="rId8">
            <a:alphaModFix/>
          </a:blip>
          <a:stretch>
            <a:fillRect/>
          </a:stretch>
        </p:blipFill>
        <p:spPr>
          <a:xfrm rot="5400000">
            <a:off x="13154550" y="21080360"/>
            <a:ext cx="4656000" cy="1273650"/>
          </a:xfrm>
          <a:prstGeom prst="rect">
            <a:avLst/>
          </a:prstGeom>
          <a:noFill/>
          <a:ln>
            <a:noFill/>
          </a:ln>
        </p:spPr>
      </p:pic>
      <p:pic>
        <p:nvPicPr>
          <p:cNvPr id="80" name="Google Shape;80;p3"/>
          <p:cNvPicPr preferRelativeResize="0"/>
          <p:nvPr/>
        </p:nvPicPr>
        <p:blipFill>
          <a:blip r:embed="rId9">
            <a:alphaModFix/>
          </a:blip>
          <a:stretch>
            <a:fillRect/>
          </a:stretch>
        </p:blipFill>
        <p:spPr>
          <a:xfrm>
            <a:off x="18932871" y="24933575"/>
            <a:ext cx="3541054" cy="1664100"/>
          </a:xfrm>
          <a:prstGeom prst="rect">
            <a:avLst/>
          </a:prstGeom>
          <a:noFill/>
          <a:ln>
            <a:noFill/>
          </a:ln>
        </p:spPr>
      </p:pic>
      <p:sp>
        <p:nvSpPr>
          <p:cNvPr id="81" name="Google Shape;81;p3"/>
          <p:cNvSpPr txBox="1"/>
          <p:nvPr/>
        </p:nvSpPr>
        <p:spPr>
          <a:xfrm>
            <a:off x="23083400" y="25635850"/>
            <a:ext cx="24144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Non Maximum Suppression</a:t>
            </a:r>
            <a:endParaRPr/>
          </a:p>
        </p:txBody>
      </p:sp>
      <p:sp>
        <p:nvSpPr>
          <p:cNvPr id="82" name="Google Shape;82;p3"/>
          <p:cNvSpPr/>
          <p:nvPr/>
        </p:nvSpPr>
        <p:spPr>
          <a:xfrm>
            <a:off x="326375" y="26981850"/>
            <a:ext cx="13249500" cy="6474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FFFFFF"/>
                </a:solidFill>
                <a:latin typeface="Helvetica"/>
                <a:ea typeface="Helvetica"/>
                <a:cs typeface="Helvetica"/>
                <a:sym typeface="Helvetica"/>
              </a:rPr>
              <a:t>RESULTS</a:t>
            </a:r>
            <a:endParaRPr sz="3600">
              <a:solidFill>
                <a:srgbClr val="FFFFFF"/>
              </a:solidFill>
              <a:latin typeface="Helvetica"/>
              <a:ea typeface="Helvetica"/>
              <a:cs typeface="Helvetica"/>
              <a:sym typeface="Helvetica"/>
            </a:endParaRPr>
          </a:p>
        </p:txBody>
      </p:sp>
      <p:pic>
        <p:nvPicPr>
          <p:cNvPr id="83" name="Google Shape;83;p3"/>
          <p:cNvPicPr preferRelativeResize="0"/>
          <p:nvPr/>
        </p:nvPicPr>
        <p:blipFill rotWithShape="1">
          <a:blip r:embed="rId10">
            <a:alphaModFix/>
          </a:blip>
          <a:srcRect b="0" l="2110" r="39760" t="0"/>
          <a:stretch/>
        </p:blipFill>
        <p:spPr>
          <a:xfrm>
            <a:off x="11035077" y="27692900"/>
            <a:ext cx="2414401" cy="2597121"/>
          </a:xfrm>
          <a:prstGeom prst="rect">
            <a:avLst/>
          </a:prstGeom>
          <a:noFill/>
          <a:ln>
            <a:noFill/>
          </a:ln>
        </p:spPr>
      </p:pic>
      <p:sp>
        <p:nvSpPr>
          <p:cNvPr id="84" name="Google Shape;84;p3"/>
          <p:cNvSpPr txBox="1"/>
          <p:nvPr/>
        </p:nvSpPr>
        <p:spPr>
          <a:xfrm>
            <a:off x="9511450" y="12789225"/>
            <a:ext cx="8418300" cy="5513400"/>
          </a:xfrm>
          <a:prstGeom prst="rect">
            <a:avLst/>
          </a:prstGeom>
          <a:noFill/>
          <a:ln>
            <a:noFill/>
          </a:ln>
        </p:spPr>
        <p:txBody>
          <a:bodyPr anchorCtr="0" anchor="t" bIns="91425" lIns="91425" spcFirstLastPara="1" rIns="91425" wrap="square" tIns="91425">
            <a:noAutofit/>
          </a:bodyPr>
          <a:lstStyle/>
          <a:p>
            <a:pPr indent="-355600" lvl="0" marL="457200" rtl="0" algn="just">
              <a:spcBef>
                <a:spcPts val="0"/>
              </a:spcBef>
              <a:spcAft>
                <a:spcPts val="0"/>
              </a:spcAft>
              <a:buSzPts val="2000"/>
              <a:buChar char="●"/>
            </a:pPr>
            <a:r>
              <a:rPr lang="en-US" sz="2000"/>
              <a:t>Similar to PIXOR, PointPillars also reduce the dimension of the problem from 3D to 2D</a:t>
            </a:r>
            <a:endParaRPr sz="2000"/>
          </a:p>
          <a:p>
            <a:pPr indent="-355600" lvl="0" marL="457200" rtl="0" algn="just">
              <a:spcBef>
                <a:spcPts val="0"/>
              </a:spcBef>
              <a:spcAft>
                <a:spcPts val="0"/>
              </a:spcAft>
              <a:buSzPts val="2000"/>
              <a:buChar char="●"/>
            </a:pPr>
            <a:r>
              <a:rPr lang="en-US" sz="2000"/>
              <a:t>Instead of directly projection, PointPillars extract hand-crafted features from vertical pillars, then uses a MLP to learn an abstraction from it</a:t>
            </a:r>
            <a:endParaRPr sz="2000"/>
          </a:p>
          <a:p>
            <a:pPr indent="-355600" lvl="0" marL="457200" rtl="0" algn="just">
              <a:spcBef>
                <a:spcPts val="0"/>
              </a:spcBef>
              <a:spcAft>
                <a:spcPts val="0"/>
              </a:spcAft>
              <a:buSzPts val="2000"/>
              <a:buChar char="●"/>
            </a:pPr>
            <a:r>
              <a:rPr lang="en-US" sz="2000"/>
              <a:t>2D CNN backbone is used with 2D pseudo images as input</a:t>
            </a:r>
            <a:endParaRPr sz="2000"/>
          </a:p>
          <a:p>
            <a:pPr indent="-355600" lvl="0" marL="457200" rtl="0" algn="just">
              <a:spcBef>
                <a:spcPts val="0"/>
              </a:spcBef>
              <a:spcAft>
                <a:spcPts val="0"/>
              </a:spcAft>
              <a:buSzPts val="2000"/>
              <a:buChar char="●"/>
            </a:pPr>
            <a:r>
              <a:rPr lang="en-US" sz="2000"/>
              <a:t>Single Stage Detection (SSD) header is employed</a:t>
            </a:r>
            <a:endParaRPr sz="2000"/>
          </a:p>
          <a:p>
            <a:pPr indent="0" lvl="0" marL="0" rtl="0" algn="just">
              <a:spcBef>
                <a:spcPts val="1000"/>
              </a:spcBef>
              <a:spcAft>
                <a:spcPts val="0"/>
              </a:spcAft>
              <a:buNone/>
            </a:pPr>
            <a:r>
              <a:t/>
            </a:r>
            <a:endParaRPr sz="2000"/>
          </a:p>
        </p:txBody>
      </p:sp>
      <p:pic>
        <p:nvPicPr>
          <p:cNvPr id="85" name="Google Shape;85;p3"/>
          <p:cNvPicPr preferRelativeResize="0"/>
          <p:nvPr/>
        </p:nvPicPr>
        <p:blipFill rotWithShape="1">
          <a:blip r:embed="rId11">
            <a:alphaModFix/>
          </a:blip>
          <a:srcRect b="19023" l="14064" r="19215" t="11319"/>
          <a:stretch/>
        </p:blipFill>
        <p:spPr>
          <a:xfrm>
            <a:off x="23338000" y="6389987"/>
            <a:ext cx="3188582" cy="2090901"/>
          </a:xfrm>
          <a:prstGeom prst="rect">
            <a:avLst/>
          </a:prstGeom>
          <a:noFill/>
          <a:ln>
            <a:noFill/>
          </a:ln>
        </p:spPr>
      </p:pic>
      <p:pic>
        <p:nvPicPr>
          <p:cNvPr id="86" name="Google Shape;86;p3"/>
          <p:cNvPicPr preferRelativeResize="0"/>
          <p:nvPr/>
        </p:nvPicPr>
        <p:blipFill rotWithShape="1">
          <a:blip r:embed="rId12">
            <a:alphaModFix/>
          </a:blip>
          <a:srcRect b="9269" l="12498" r="17483" t="14563"/>
          <a:stretch/>
        </p:blipFill>
        <p:spPr>
          <a:xfrm>
            <a:off x="23338012" y="8605882"/>
            <a:ext cx="3188574" cy="2173755"/>
          </a:xfrm>
          <a:prstGeom prst="rect">
            <a:avLst/>
          </a:prstGeom>
          <a:noFill/>
          <a:ln>
            <a:noFill/>
          </a:ln>
        </p:spPr>
      </p:pic>
      <p:sp>
        <p:nvSpPr>
          <p:cNvPr id="87" name="Google Shape;87;p3"/>
          <p:cNvSpPr txBox="1"/>
          <p:nvPr/>
        </p:nvSpPr>
        <p:spPr>
          <a:xfrm>
            <a:off x="18444350" y="8312325"/>
            <a:ext cx="5261100" cy="30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88" name="Google Shape;88;p3"/>
          <p:cNvSpPr txBox="1"/>
          <p:nvPr/>
        </p:nvSpPr>
        <p:spPr>
          <a:xfrm>
            <a:off x="18632450" y="7814675"/>
            <a:ext cx="4482600" cy="2964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US" sz="2000"/>
              <a:t>Ground Removal by Plane Fitting (PCA)</a:t>
            </a:r>
            <a:endParaRPr sz="2000"/>
          </a:p>
          <a:p>
            <a:pPr indent="-355600" lvl="0" marL="457200" rtl="0" algn="l">
              <a:spcBef>
                <a:spcPts val="0"/>
              </a:spcBef>
              <a:spcAft>
                <a:spcPts val="0"/>
              </a:spcAft>
              <a:buSzPts val="2000"/>
              <a:buChar char="●"/>
            </a:pPr>
            <a:r>
              <a:rPr lang="en-US" sz="2000"/>
              <a:t>Drivale area points removal</a:t>
            </a:r>
            <a:endParaRPr sz="2000"/>
          </a:p>
          <a:p>
            <a:pPr indent="-355600" lvl="0" marL="457200" rtl="0" algn="l">
              <a:spcBef>
                <a:spcPts val="0"/>
              </a:spcBef>
              <a:spcAft>
                <a:spcPts val="0"/>
              </a:spcAft>
              <a:buSzPts val="2000"/>
              <a:buChar char="●"/>
            </a:pPr>
            <a:r>
              <a:rPr lang="en-US" sz="2000"/>
              <a:t>Random sampling of 48600 points as input to RPN stage</a:t>
            </a:r>
            <a:endParaRPr sz="2000"/>
          </a:p>
          <a:p>
            <a:pPr indent="-355600" lvl="0" marL="457200" rtl="0" algn="l">
              <a:spcBef>
                <a:spcPts val="0"/>
              </a:spcBef>
              <a:spcAft>
                <a:spcPts val="0"/>
              </a:spcAft>
              <a:buSzPts val="2000"/>
              <a:buChar char="●"/>
            </a:pPr>
            <a:r>
              <a:rPr lang="en-US" sz="2000"/>
              <a:t>Cropped Point-Cloud to an area of +60m from all four sides.</a:t>
            </a:r>
            <a:endParaRPr sz="2000"/>
          </a:p>
          <a:p>
            <a:pPr indent="-355600" lvl="0" marL="457200" rtl="0" algn="l">
              <a:spcBef>
                <a:spcPts val="0"/>
              </a:spcBef>
              <a:spcAft>
                <a:spcPts val="0"/>
              </a:spcAft>
              <a:buSzPts val="2000"/>
              <a:buChar char="●"/>
            </a:pPr>
            <a:r>
              <a:rPr lang="en-US" sz="2000"/>
              <a:t>Training for Pedestrain detection on only Non-drivable area point-cloud. </a:t>
            </a:r>
            <a:endParaRPr sz="2000"/>
          </a:p>
        </p:txBody>
      </p:sp>
      <p:sp>
        <p:nvSpPr>
          <p:cNvPr id="89" name="Google Shape;89;p3"/>
          <p:cNvSpPr txBox="1"/>
          <p:nvPr/>
        </p:nvSpPr>
        <p:spPr>
          <a:xfrm>
            <a:off x="688750" y="18793521"/>
            <a:ext cx="7849500" cy="10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We introduced the concept of centerness in PointRCNN framework to </a:t>
            </a:r>
            <a:r>
              <a:rPr lang="en-US" sz="2000"/>
              <a:t>amplify</a:t>
            </a:r>
            <a:r>
              <a:rPr lang="en-US" sz="2000"/>
              <a:t> the </a:t>
            </a:r>
            <a:r>
              <a:rPr lang="en-US" sz="2000"/>
              <a:t>effect</a:t>
            </a:r>
            <a:r>
              <a:rPr lang="en-US" sz="2000"/>
              <a:t> of depth in the detection model  as shown below:</a:t>
            </a:r>
            <a:endParaRPr sz="2000"/>
          </a:p>
        </p:txBody>
      </p:sp>
      <p:pic>
        <p:nvPicPr>
          <p:cNvPr id="90" name="Google Shape;90;p3"/>
          <p:cNvPicPr preferRelativeResize="0"/>
          <p:nvPr/>
        </p:nvPicPr>
        <p:blipFill>
          <a:blip r:embed="rId13">
            <a:alphaModFix/>
          </a:blip>
          <a:stretch>
            <a:fillRect/>
          </a:stretch>
        </p:blipFill>
        <p:spPr>
          <a:xfrm>
            <a:off x="9735475" y="15469441"/>
            <a:ext cx="8198099" cy="2396571"/>
          </a:xfrm>
          <a:prstGeom prst="rect">
            <a:avLst/>
          </a:prstGeom>
          <a:noFill/>
          <a:ln>
            <a:noFill/>
          </a:ln>
        </p:spPr>
      </p:pic>
      <p:pic>
        <p:nvPicPr>
          <p:cNvPr id="91" name="Google Shape;91;p3"/>
          <p:cNvPicPr preferRelativeResize="0"/>
          <p:nvPr/>
        </p:nvPicPr>
        <p:blipFill rotWithShape="1">
          <a:blip r:embed="rId14">
            <a:alphaModFix/>
          </a:blip>
          <a:srcRect b="0" l="32057" r="34279" t="15361"/>
          <a:stretch/>
        </p:blipFill>
        <p:spPr>
          <a:xfrm>
            <a:off x="10468775" y="30459687"/>
            <a:ext cx="3005850" cy="4190975"/>
          </a:xfrm>
          <a:prstGeom prst="rect">
            <a:avLst/>
          </a:prstGeom>
          <a:noFill/>
          <a:ln>
            <a:noFill/>
          </a:ln>
        </p:spPr>
      </p:pic>
      <p:cxnSp>
        <p:nvCxnSpPr>
          <p:cNvPr id="92" name="Google Shape;92;p3"/>
          <p:cNvCxnSpPr>
            <a:stCxn id="83" idx="1"/>
          </p:cNvCxnSpPr>
          <p:nvPr/>
        </p:nvCxnSpPr>
        <p:spPr>
          <a:xfrm flipH="1">
            <a:off x="10840977" y="28991461"/>
            <a:ext cx="194100" cy="1613100"/>
          </a:xfrm>
          <a:prstGeom prst="bentConnector2">
            <a:avLst/>
          </a:prstGeom>
          <a:noFill/>
          <a:ln cap="flat" cmpd="sng" w="38100">
            <a:solidFill>
              <a:schemeClr val="dk2"/>
            </a:solidFill>
            <a:prstDash val="solid"/>
            <a:round/>
            <a:headEnd len="med" w="med" type="none"/>
            <a:tailEnd len="med" w="med" type="none"/>
          </a:ln>
        </p:spPr>
      </p:cxnSp>
      <p:pic>
        <p:nvPicPr>
          <p:cNvPr id="93" name="Google Shape;93;p3"/>
          <p:cNvPicPr preferRelativeResize="0"/>
          <p:nvPr/>
        </p:nvPicPr>
        <p:blipFill>
          <a:blip r:embed="rId15">
            <a:alphaModFix/>
          </a:blip>
          <a:stretch>
            <a:fillRect/>
          </a:stretch>
        </p:blipFill>
        <p:spPr>
          <a:xfrm>
            <a:off x="13716000" y="7224913"/>
            <a:ext cx="4095750" cy="3876675"/>
          </a:xfrm>
          <a:prstGeom prst="rect">
            <a:avLst/>
          </a:prstGeom>
          <a:noFill/>
          <a:ln>
            <a:noFill/>
          </a:ln>
        </p:spPr>
      </p:pic>
      <p:pic>
        <p:nvPicPr>
          <p:cNvPr id="94" name="Google Shape;94;p3"/>
          <p:cNvPicPr preferRelativeResize="0"/>
          <p:nvPr/>
        </p:nvPicPr>
        <p:blipFill rotWithShape="1">
          <a:blip r:embed="rId16">
            <a:alphaModFix/>
          </a:blip>
          <a:srcRect b="0" l="0" r="6156" t="0"/>
          <a:stretch/>
        </p:blipFill>
        <p:spPr>
          <a:xfrm>
            <a:off x="482488" y="29915211"/>
            <a:ext cx="5231864" cy="2171425"/>
          </a:xfrm>
          <a:prstGeom prst="rect">
            <a:avLst/>
          </a:prstGeom>
          <a:noFill/>
          <a:ln>
            <a:noFill/>
          </a:ln>
        </p:spPr>
      </p:pic>
      <p:sp>
        <p:nvSpPr>
          <p:cNvPr id="95" name="Google Shape;95;p3"/>
          <p:cNvSpPr/>
          <p:nvPr/>
        </p:nvSpPr>
        <p:spPr>
          <a:xfrm>
            <a:off x="13873650" y="31112625"/>
            <a:ext cx="13249500" cy="4729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13873646" y="30402174"/>
            <a:ext cx="13249500" cy="6087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FFFFFF"/>
                </a:solidFill>
                <a:latin typeface="Helvetica"/>
                <a:ea typeface="Helvetica"/>
                <a:cs typeface="Helvetica"/>
                <a:sym typeface="Helvetica"/>
              </a:rPr>
              <a:t>REFERENCES</a:t>
            </a:r>
            <a:endParaRPr sz="3600">
              <a:solidFill>
                <a:srgbClr val="FFFFFF"/>
              </a:solidFill>
              <a:latin typeface="Helvetica"/>
              <a:ea typeface="Helvetica"/>
              <a:cs typeface="Helvetica"/>
              <a:sym typeface="Helvetica"/>
            </a:endParaRPr>
          </a:p>
        </p:txBody>
      </p:sp>
      <p:pic>
        <p:nvPicPr>
          <p:cNvPr id="97" name="Google Shape;97;p3"/>
          <p:cNvPicPr preferRelativeResize="0"/>
          <p:nvPr/>
        </p:nvPicPr>
        <p:blipFill>
          <a:blip r:embed="rId17">
            <a:alphaModFix/>
          </a:blip>
          <a:stretch>
            <a:fillRect/>
          </a:stretch>
        </p:blipFill>
        <p:spPr>
          <a:xfrm>
            <a:off x="8629517" y="18186762"/>
            <a:ext cx="5069508" cy="3876675"/>
          </a:xfrm>
          <a:prstGeom prst="rect">
            <a:avLst/>
          </a:prstGeom>
          <a:noFill/>
          <a:ln>
            <a:noFill/>
          </a:ln>
        </p:spPr>
      </p:pic>
      <p:pic>
        <p:nvPicPr>
          <p:cNvPr id="98" name="Google Shape;98;p3"/>
          <p:cNvPicPr preferRelativeResize="0"/>
          <p:nvPr/>
        </p:nvPicPr>
        <p:blipFill rotWithShape="1">
          <a:blip r:embed="rId18">
            <a:alphaModFix/>
          </a:blip>
          <a:srcRect b="2914" l="0" r="0" t="19361"/>
          <a:stretch/>
        </p:blipFill>
        <p:spPr>
          <a:xfrm>
            <a:off x="756513" y="7619175"/>
            <a:ext cx="7713976" cy="3383687"/>
          </a:xfrm>
          <a:prstGeom prst="rect">
            <a:avLst/>
          </a:prstGeom>
          <a:noFill/>
          <a:ln>
            <a:noFill/>
          </a:ln>
        </p:spPr>
      </p:pic>
      <p:pic>
        <p:nvPicPr>
          <p:cNvPr id="99" name="Google Shape;99;p3"/>
          <p:cNvPicPr preferRelativeResize="0"/>
          <p:nvPr/>
        </p:nvPicPr>
        <p:blipFill>
          <a:blip r:embed="rId19">
            <a:alphaModFix/>
          </a:blip>
          <a:stretch>
            <a:fillRect/>
          </a:stretch>
        </p:blipFill>
        <p:spPr>
          <a:xfrm>
            <a:off x="11086025" y="21315575"/>
            <a:ext cx="3005850" cy="2180706"/>
          </a:xfrm>
          <a:prstGeom prst="rect">
            <a:avLst/>
          </a:prstGeom>
          <a:noFill/>
          <a:ln>
            <a:noFill/>
          </a:ln>
        </p:spPr>
      </p:pic>
      <p:pic>
        <p:nvPicPr>
          <p:cNvPr id="100" name="Google Shape;100;p3"/>
          <p:cNvPicPr preferRelativeResize="0"/>
          <p:nvPr/>
        </p:nvPicPr>
        <p:blipFill>
          <a:blip r:embed="rId20">
            <a:alphaModFix/>
          </a:blip>
          <a:stretch>
            <a:fillRect/>
          </a:stretch>
        </p:blipFill>
        <p:spPr>
          <a:xfrm>
            <a:off x="5524088" y="8890775"/>
            <a:ext cx="3188575" cy="2271110"/>
          </a:xfrm>
          <a:prstGeom prst="rect">
            <a:avLst/>
          </a:prstGeom>
          <a:noFill/>
          <a:ln>
            <a:noFill/>
          </a:ln>
        </p:spPr>
      </p:pic>
      <p:pic>
        <p:nvPicPr>
          <p:cNvPr id="101" name="Google Shape;101;p3"/>
          <p:cNvPicPr preferRelativeResize="0"/>
          <p:nvPr/>
        </p:nvPicPr>
        <p:blipFill>
          <a:blip r:embed="rId21">
            <a:alphaModFix/>
          </a:blip>
          <a:stretch>
            <a:fillRect/>
          </a:stretch>
        </p:blipFill>
        <p:spPr>
          <a:xfrm>
            <a:off x="756513" y="19753875"/>
            <a:ext cx="6105525" cy="904875"/>
          </a:xfrm>
          <a:prstGeom prst="rect">
            <a:avLst/>
          </a:prstGeom>
          <a:noFill/>
          <a:ln>
            <a:noFill/>
          </a:ln>
        </p:spPr>
      </p:pic>
      <p:cxnSp>
        <p:nvCxnSpPr>
          <p:cNvPr id="102" name="Google Shape;102;p3"/>
          <p:cNvCxnSpPr/>
          <p:nvPr/>
        </p:nvCxnSpPr>
        <p:spPr>
          <a:xfrm>
            <a:off x="611700" y="18104925"/>
            <a:ext cx="26329200" cy="39600"/>
          </a:xfrm>
          <a:prstGeom prst="straightConnector1">
            <a:avLst/>
          </a:prstGeom>
          <a:noFill/>
          <a:ln cap="flat" cmpd="sng" w="19050">
            <a:solidFill>
              <a:schemeClr val="dk2"/>
            </a:solidFill>
            <a:prstDash val="solid"/>
            <a:round/>
            <a:headEnd len="med" w="med" type="none"/>
            <a:tailEnd len="med" w="med" type="none"/>
          </a:ln>
        </p:spPr>
      </p:cxnSp>
      <p:sp>
        <p:nvSpPr>
          <p:cNvPr id="103" name="Google Shape;103;p3"/>
          <p:cNvSpPr txBox="1"/>
          <p:nvPr/>
        </p:nvSpPr>
        <p:spPr>
          <a:xfrm>
            <a:off x="613913" y="20464988"/>
            <a:ext cx="7849500" cy="21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This modified the loss function as below:</a:t>
            </a:r>
            <a:endParaRPr sz="2000"/>
          </a:p>
          <a:p>
            <a:pPr indent="0" lvl="0" marL="0" rtl="0" algn="l">
              <a:spcBef>
                <a:spcPts val="0"/>
              </a:spcBef>
              <a:spcAft>
                <a:spcPts val="0"/>
              </a:spcAft>
              <a:buNone/>
            </a:pPr>
            <a:r>
              <a:rPr lang="en-US" sz="2000"/>
              <a:t>Loss function= 1/N(classification loss + regression loss + centerness loss + angular loss)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The other losses remain the same as mentioned in PointRCNN paper but the centerness loss is the L2 norm of predicted centerness with target centerness.</a:t>
            </a:r>
            <a:endParaRPr sz="2000"/>
          </a:p>
        </p:txBody>
      </p:sp>
      <p:sp>
        <p:nvSpPr>
          <p:cNvPr id="104" name="Google Shape;104;p3"/>
          <p:cNvSpPr txBox="1"/>
          <p:nvPr/>
        </p:nvSpPr>
        <p:spPr>
          <a:xfrm>
            <a:off x="609575" y="22814713"/>
            <a:ext cx="46263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u="sng"/>
              <a:t>Classification Loss:</a:t>
            </a:r>
            <a:endParaRPr sz="2000" u="sng"/>
          </a:p>
          <a:p>
            <a:pPr indent="0" lvl="0" marL="0" rtl="0" algn="l">
              <a:spcBef>
                <a:spcPts val="0"/>
              </a:spcBef>
              <a:spcAft>
                <a:spcPts val="0"/>
              </a:spcAft>
              <a:buNone/>
            </a:pPr>
            <a:r>
              <a:t/>
            </a:r>
            <a:endParaRPr sz="2000"/>
          </a:p>
        </p:txBody>
      </p:sp>
      <p:pic>
        <p:nvPicPr>
          <p:cNvPr id="105" name="Google Shape;105;p3"/>
          <p:cNvPicPr preferRelativeResize="0"/>
          <p:nvPr/>
        </p:nvPicPr>
        <p:blipFill rotWithShape="1">
          <a:blip r:embed="rId22">
            <a:alphaModFix/>
          </a:blip>
          <a:srcRect b="15867" l="10968" r="0" t="8392"/>
          <a:stretch/>
        </p:blipFill>
        <p:spPr>
          <a:xfrm>
            <a:off x="6185799" y="27704901"/>
            <a:ext cx="4314900" cy="2711100"/>
          </a:xfrm>
          <a:prstGeom prst="roundRect">
            <a:avLst>
              <a:gd fmla="val 2581" name="adj"/>
            </a:avLst>
          </a:prstGeom>
          <a:noFill/>
          <a:ln>
            <a:noFill/>
          </a:ln>
        </p:spPr>
      </p:pic>
      <p:sp>
        <p:nvSpPr>
          <p:cNvPr id="106" name="Google Shape;106;p3"/>
          <p:cNvSpPr txBox="1"/>
          <p:nvPr/>
        </p:nvSpPr>
        <p:spPr>
          <a:xfrm>
            <a:off x="14082050" y="31165100"/>
            <a:ext cx="12858900" cy="43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t>[1] PointPillars: Fast Encoders for Object Detection from Point Clouds, “Alex H. Lang and Sourabh Vora and Holger Caesar and Lubing Zhou and Jiong Yang and Oscar Beijbom”, </a:t>
            </a:r>
            <a:r>
              <a:rPr lang="en-US" sz="2000">
                <a:solidFill>
                  <a:schemeClr val="dk1"/>
                </a:solidFill>
                <a:highlight>
                  <a:srgbClr val="FFFFFF"/>
                </a:highlight>
              </a:rPr>
              <a:t>publication at CVPR 2019</a:t>
            </a:r>
            <a:endParaRPr sz="2000">
              <a:solidFill>
                <a:schemeClr val="dk1"/>
              </a:solidFill>
              <a:highlight>
                <a:srgbClr val="FFFFFF"/>
              </a:highlight>
            </a:endParaRPr>
          </a:p>
          <a:p>
            <a:pPr indent="0" lvl="0" marL="0" rtl="0" algn="l">
              <a:spcBef>
                <a:spcPts val="0"/>
              </a:spcBef>
              <a:spcAft>
                <a:spcPts val="0"/>
              </a:spcAft>
              <a:buNone/>
            </a:pPr>
            <a:r>
              <a:t/>
            </a:r>
            <a:endParaRPr sz="2000">
              <a:solidFill>
                <a:schemeClr val="dk1"/>
              </a:solidFill>
              <a:highlight>
                <a:srgbClr val="FFFFFF"/>
              </a:highlight>
            </a:endParaRPr>
          </a:p>
          <a:p>
            <a:pPr indent="0" lvl="0" marL="0" rtl="0" algn="l">
              <a:spcBef>
                <a:spcPts val="0"/>
              </a:spcBef>
              <a:spcAft>
                <a:spcPts val="0"/>
              </a:spcAft>
              <a:buNone/>
            </a:pPr>
            <a:r>
              <a:rPr lang="en-US" sz="2000">
                <a:solidFill>
                  <a:schemeClr val="dk1"/>
                </a:solidFill>
                <a:highlight>
                  <a:srgbClr val="FFFFFF"/>
                </a:highlight>
              </a:rPr>
              <a:t>[2]PIXOR: Real-time 3D Object Detection from Point Clouds, “Bin Yang, Wenjie Luo, Raquel Urtasun Uber Advanced Technologies Group University of Toronto”, </a:t>
            </a:r>
            <a:r>
              <a:rPr lang="en-US" sz="2000">
                <a:solidFill>
                  <a:schemeClr val="dk1"/>
                </a:solidFill>
                <a:highlight>
                  <a:srgbClr val="FFFFFF"/>
                </a:highlight>
              </a:rPr>
              <a:t>publication at CVPR 2019</a:t>
            </a:r>
            <a:endParaRPr sz="2000">
              <a:solidFill>
                <a:schemeClr val="dk1"/>
              </a:solidFill>
              <a:highlight>
                <a:srgbClr val="FFFFFF"/>
              </a:highlight>
            </a:endParaRPr>
          </a:p>
          <a:p>
            <a:pPr indent="0" lvl="0" marL="0" rtl="0" algn="l">
              <a:spcBef>
                <a:spcPts val="0"/>
              </a:spcBef>
              <a:spcAft>
                <a:spcPts val="0"/>
              </a:spcAft>
              <a:buNone/>
            </a:pPr>
            <a:r>
              <a:t/>
            </a:r>
            <a:endParaRPr sz="2000">
              <a:solidFill>
                <a:schemeClr val="dk1"/>
              </a:solidFill>
              <a:highlight>
                <a:srgbClr val="FFFFFF"/>
              </a:highlight>
            </a:endParaRPr>
          </a:p>
          <a:p>
            <a:pPr indent="0" lvl="0" marL="0" rtl="0" algn="l">
              <a:spcBef>
                <a:spcPts val="0"/>
              </a:spcBef>
              <a:spcAft>
                <a:spcPts val="0"/>
              </a:spcAft>
              <a:buNone/>
            </a:pPr>
            <a:r>
              <a:rPr lang="en-US" sz="2000">
                <a:solidFill>
                  <a:schemeClr val="dk1"/>
                </a:solidFill>
                <a:highlight>
                  <a:srgbClr val="FFFFFF"/>
                </a:highlight>
              </a:rPr>
              <a:t>[3]FCOS: Fully Convolutional One-Stage Object Detection, “Zhi Tian and Chunhua Shen and Hao Chen and Tong He”, CVPR ArXiV 2019</a:t>
            </a:r>
            <a:endParaRPr sz="2000">
              <a:solidFill>
                <a:schemeClr val="dk1"/>
              </a:solidFill>
              <a:highlight>
                <a:srgbClr val="FFFFFF"/>
              </a:highlight>
            </a:endParaRPr>
          </a:p>
          <a:p>
            <a:pPr indent="0" lvl="0" marL="0" rtl="0" algn="l">
              <a:spcBef>
                <a:spcPts val="0"/>
              </a:spcBef>
              <a:spcAft>
                <a:spcPts val="0"/>
              </a:spcAft>
              <a:buNone/>
            </a:pPr>
            <a:r>
              <a:t/>
            </a:r>
            <a:endParaRPr sz="2000">
              <a:solidFill>
                <a:schemeClr val="dk1"/>
              </a:solidFill>
              <a:highlight>
                <a:srgbClr val="FFFFFF"/>
              </a:highlight>
            </a:endParaRPr>
          </a:p>
          <a:p>
            <a:pPr indent="0" lvl="0" marL="0" rtl="0" algn="l">
              <a:spcBef>
                <a:spcPts val="0"/>
              </a:spcBef>
              <a:spcAft>
                <a:spcPts val="0"/>
              </a:spcAft>
              <a:buNone/>
            </a:pPr>
            <a:r>
              <a:rPr lang="en-US" sz="2000">
                <a:solidFill>
                  <a:schemeClr val="dk1"/>
                </a:solidFill>
                <a:highlight>
                  <a:srgbClr val="FFFFFF"/>
                </a:highlight>
              </a:rPr>
              <a:t>[4]PointRCNN: 3D Object Proposal Generation and Detection from Point Cloud, “Shaoshuai Shi Xiaogang Wang Hongsheng Li The Chinese University of Hong Kong”, Accepted by CVPR 2019</a:t>
            </a:r>
            <a:endParaRPr sz="2000">
              <a:solidFill>
                <a:schemeClr val="dk1"/>
              </a:solidFill>
              <a:highlight>
                <a:srgbClr val="FFFFFF"/>
              </a:highlight>
            </a:endParaRPr>
          </a:p>
          <a:p>
            <a:pPr indent="0" lvl="0" marL="0" rtl="0" algn="l">
              <a:spcBef>
                <a:spcPts val="0"/>
              </a:spcBef>
              <a:spcAft>
                <a:spcPts val="0"/>
              </a:spcAft>
              <a:buNone/>
            </a:pPr>
            <a:r>
              <a:t/>
            </a:r>
            <a:endParaRPr sz="2000">
              <a:solidFill>
                <a:schemeClr val="dk1"/>
              </a:solidFill>
              <a:highlight>
                <a:srgbClr val="FFFFFF"/>
              </a:highlight>
            </a:endParaRPr>
          </a:p>
          <a:p>
            <a:pPr indent="0" lvl="0" marL="0" rtl="0" algn="l">
              <a:spcBef>
                <a:spcPts val="0"/>
              </a:spcBef>
              <a:spcAft>
                <a:spcPts val="0"/>
              </a:spcAft>
              <a:buNone/>
            </a:pPr>
            <a:r>
              <a:rPr lang="en-US" sz="2000">
                <a:solidFill>
                  <a:schemeClr val="dk1"/>
                </a:solidFill>
                <a:highlight>
                  <a:srgbClr val="FFFFFF"/>
                </a:highlight>
              </a:rPr>
              <a:t>[5]Bottom-up Object Detection by Grouping Extreme and Center Points,” Xingyi Zhou and Jiacheng Zhuo and Philipp Krähenbühl”, CVPR 2019</a:t>
            </a:r>
            <a:endParaRPr sz="2000">
              <a:solidFill>
                <a:schemeClr val="dk1"/>
              </a:solidFill>
              <a:highlight>
                <a:srgbClr val="FFFFFF"/>
              </a:highlight>
            </a:endParaRPr>
          </a:p>
          <a:p>
            <a:pPr indent="0" lvl="0" marL="0" rtl="0" algn="l">
              <a:spcBef>
                <a:spcPts val="0"/>
              </a:spcBef>
              <a:spcAft>
                <a:spcPts val="0"/>
              </a:spcAft>
              <a:buNone/>
            </a:pPr>
            <a:r>
              <a:t/>
            </a:r>
            <a:endParaRPr sz="2000">
              <a:solidFill>
                <a:schemeClr val="dk1"/>
              </a:solidFill>
              <a:highlight>
                <a:srgbClr val="FFFFFF"/>
              </a:highlight>
            </a:endParaRPr>
          </a:p>
        </p:txBody>
      </p:sp>
      <p:pic>
        <p:nvPicPr>
          <p:cNvPr id="107" name="Google Shape;107;p3"/>
          <p:cNvPicPr preferRelativeResize="0"/>
          <p:nvPr/>
        </p:nvPicPr>
        <p:blipFill>
          <a:blip r:embed="rId23">
            <a:alphaModFix/>
          </a:blip>
          <a:stretch>
            <a:fillRect/>
          </a:stretch>
        </p:blipFill>
        <p:spPr>
          <a:xfrm>
            <a:off x="798646" y="23381659"/>
            <a:ext cx="4095750" cy="1167419"/>
          </a:xfrm>
          <a:prstGeom prst="rect">
            <a:avLst/>
          </a:prstGeom>
          <a:noFill/>
          <a:ln>
            <a:noFill/>
          </a:ln>
        </p:spPr>
      </p:pic>
      <p:pic>
        <p:nvPicPr>
          <p:cNvPr id="108" name="Google Shape;108;p3"/>
          <p:cNvPicPr preferRelativeResize="0"/>
          <p:nvPr/>
        </p:nvPicPr>
        <p:blipFill>
          <a:blip r:embed="rId24">
            <a:alphaModFix/>
          </a:blip>
          <a:stretch>
            <a:fillRect/>
          </a:stretch>
        </p:blipFill>
        <p:spPr>
          <a:xfrm>
            <a:off x="688751" y="15695226"/>
            <a:ext cx="8134800" cy="2171426"/>
          </a:xfrm>
          <a:prstGeom prst="rect">
            <a:avLst/>
          </a:prstGeom>
          <a:noFill/>
          <a:ln>
            <a:noFill/>
          </a:ln>
        </p:spPr>
      </p:pic>
      <p:sp>
        <p:nvSpPr>
          <p:cNvPr id="109" name="Google Shape;109;p3"/>
          <p:cNvSpPr txBox="1"/>
          <p:nvPr/>
        </p:nvSpPr>
        <p:spPr>
          <a:xfrm>
            <a:off x="14082050" y="27862603"/>
            <a:ext cx="12701100" cy="2396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US" sz="2000"/>
              <a:t>Implementing centerness loss for Bounding box refinement largely reduced the total loss while training and Validation</a:t>
            </a:r>
            <a:endParaRPr sz="2000"/>
          </a:p>
          <a:p>
            <a:pPr indent="-355600" lvl="0" marL="457200" rtl="0" algn="l">
              <a:spcBef>
                <a:spcPts val="0"/>
              </a:spcBef>
              <a:spcAft>
                <a:spcPts val="0"/>
              </a:spcAft>
              <a:buSzPts val="2000"/>
              <a:buChar char="●"/>
            </a:pPr>
            <a:r>
              <a:rPr lang="en-US" sz="2000"/>
              <a:t>Implementing Dropouts (p = 0.7) at the last layers let to much faster refinement results.</a:t>
            </a:r>
            <a:endParaRPr sz="2000"/>
          </a:p>
          <a:p>
            <a:pPr indent="-355600" lvl="0" marL="457200" rtl="0" algn="l">
              <a:spcBef>
                <a:spcPts val="0"/>
              </a:spcBef>
              <a:spcAft>
                <a:spcPts val="0"/>
              </a:spcAft>
              <a:buSzPts val="2000"/>
              <a:buChar char="●"/>
            </a:pPr>
            <a:r>
              <a:rPr lang="en-US" sz="2000"/>
              <a:t>The results </a:t>
            </a:r>
            <a:r>
              <a:rPr lang="en-US" sz="2000"/>
              <a:t>obtained</a:t>
            </a:r>
            <a:r>
              <a:rPr lang="en-US" sz="2000"/>
              <a:t> by center predictions reach SOTA by augmenting the Loss function parameters by an extent of about 1.2x.</a:t>
            </a:r>
            <a:endParaRPr sz="2000"/>
          </a:p>
          <a:p>
            <a:pPr indent="-355600" lvl="0" marL="457200" rtl="0" algn="l">
              <a:spcBef>
                <a:spcPts val="0"/>
              </a:spcBef>
              <a:spcAft>
                <a:spcPts val="0"/>
              </a:spcAft>
              <a:buSzPts val="2000"/>
              <a:buChar char="●"/>
            </a:pPr>
            <a:r>
              <a:rPr lang="en-US" sz="2000"/>
              <a:t>Training on Argoverse Tracking dataset gives better performance than training on Lyft dataset. Larger dataset overfits the Segmentation model but generalizes Object detection head performance.</a:t>
            </a:r>
            <a:endParaRPr sz="2000"/>
          </a:p>
          <a:p>
            <a:pPr indent="0" lvl="0" marL="457200" rtl="0" algn="l">
              <a:spcBef>
                <a:spcPts val="0"/>
              </a:spcBef>
              <a:spcAft>
                <a:spcPts val="0"/>
              </a:spcAft>
              <a:buNone/>
            </a:pPr>
            <a:r>
              <a:t/>
            </a:r>
            <a:endParaRPr sz="2000"/>
          </a:p>
        </p:txBody>
      </p:sp>
      <p:sp>
        <p:nvSpPr>
          <p:cNvPr id="110" name="Google Shape;110;p3"/>
          <p:cNvSpPr txBox="1"/>
          <p:nvPr/>
        </p:nvSpPr>
        <p:spPr>
          <a:xfrm>
            <a:off x="609575" y="24711375"/>
            <a:ext cx="4626300" cy="6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u="sng"/>
              <a:t>Regression </a:t>
            </a:r>
            <a:r>
              <a:rPr lang="en-US" sz="2000" u="sng"/>
              <a:t> Loss:</a:t>
            </a:r>
            <a:endParaRPr sz="2000" u="sng"/>
          </a:p>
          <a:p>
            <a:pPr indent="0" lvl="0" marL="0" rtl="0" algn="l">
              <a:spcBef>
                <a:spcPts val="0"/>
              </a:spcBef>
              <a:spcAft>
                <a:spcPts val="0"/>
              </a:spcAft>
              <a:buNone/>
            </a:pPr>
            <a:r>
              <a:t/>
            </a:r>
            <a:endParaRPr sz="2000"/>
          </a:p>
        </p:txBody>
      </p:sp>
      <p:sp>
        <p:nvSpPr>
          <p:cNvPr id="111" name="Google Shape;111;p3"/>
          <p:cNvSpPr txBox="1"/>
          <p:nvPr/>
        </p:nvSpPr>
        <p:spPr>
          <a:xfrm>
            <a:off x="18388000" y="12788600"/>
            <a:ext cx="8418300" cy="4166100"/>
          </a:xfrm>
          <a:prstGeom prst="rect">
            <a:avLst/>
          </a:prstGeom>
          <a:noFill/>
          <a:ln>
            <a:noFill/>
          </a:ln>
        </p:spPr>
        <p:txBody>
          <a:bodyPr anchorCtr="0" anchor="t" bIns="91425" lIns="91425" spcFirstLastPara="1" rIns="91425" wrap="square" tIns="91425">
            <a:noAutofit/>
          </a:bodyPr>
          <a:lstStyle/>
          <a:p>
            <a:pPr indent="-355600" lvl="0" marL="457200" rtl="0" algn="just">
              <a:spcBef>
                <a:spcPts val="0"/>
              </a:spcBef>
              <a:spcAft>
                <a:spcPts val="0"/>
              </a:spcAft>
              <a:buSzPts val="2000"/>
              <a:buChar char="●"/>
            </a:pPr>
            <a:r>
              <a:rPr lang="en-US" sz="2000"/>
              <a:t>Directly process 3D point clouds with PointNet</a:t>
            </a:r>
            <a:endParaRPr sz="2000"/>
          </a:p>
          <a:p>
            <a:pPr indent="-355600" lvl="1" marL="914400" rtl="0" algn="just">
              <a:spcBef>
                <a:spcPts val="0"/>
              </a:spcBef>
              <a:spcAft>
                <a:spcPts val="0"/>
              </a:spcAft>
              <a:buSzPts val="2000"/>
              <a:buChar char="○"/>
            </a:pPr>
            <a:r>
              <a:rPr lang="en-US" sz="2000"/>
              <a:t>PointNet architecture consist of sampling layers, grouping layers, and PointNet layer</a:t>
            </a:r>
            <a:endParaRPr sz="2000"/>
          </a:p>
          <a:p>
            <a:pPr indent="-355600" lvl="1" marL="914400" rtl="0" algn="just">
              <a:spcBef>
                <a:spcPts val="0"/>
              </a:spcBef>
              <a:spcAft>
                <a:spcPts val="0"/>
              </a:spcAft>
              <a:buSzPts val="2000"/>
              <a:buChar char="○"/>
            </a:pPr>
            <a:r>
              <a:rPr lang="en-US" sz="2000"/>
              <a:t>Analogous to CNN, PointNet does calculations on each local group in 3D point clouds and then downsample the point clouds</a:t>
            </a:r>
            <a:endParaRPr sz="2000"/>
          </a:p>
          <a:p>
            <a:pPr indent="-355600" lvl="0" marL="457200" rtl="0" algn="just">
              <a:spcBef>
                <a:spcPts val="0"/>
              </a:spcBef>
              <a:spcAft>
                <a:spcPts val="0"/>
              </a:spcAft>
              <a:buSzPts val="2000"/>
              <a:buChar char="●"/>
            </a:pPr>
            <a:r>
              <a:rPr lang="en-US" sz="2000"/>
              <a:t>Two-stage bounding box proposal detection and refinement</a:t>
            </a:r>
            <a:endParaRPr sz="2000"/>
          </a:p>
          <a:p>
            <a:pPr indent="0" lvl="0" marL="0" rtl="0" algn="just">
              <a:spcBef>
                <a:spcPts val="1000"/>
              </a:spcBef>
              <a:spcAft>
                <a:spcPts val="0"/>
              </a:spcAft>
              <a:buNone/>
            </a:pPr>
            <a:r>
              <a:t/>
            </a:r>
            <a:endParaRPr sz="2000"/>
          </a:p>
        </p:txBody>
      </p:sp>
      <p:sp>
        <p:nvSpPr>
          <p:cNvPr id="112" name="Google Shape;112;p3"/>
          <p:cNvSpPr txBox="1"/>
          <p:nvPr/>
        </p:nvSpPr>
        <p:spPr>
          <a:xfrm>
            <a:off x="6112562" y="30389975"/>
            <a:ext cx="44826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t>Fig:</a:t>
            </a:r>
            <a:r>
              <a:rPr lang="en-US" sz="2000"/>
              <a:t> </a:t>
            </a:r>
            <a:r>
              <a:rPr lang="en-US" sz="2000"/>
              <a:t>BEV of Segmentation results</a:t>
            </a:r>
            <a:endParaRPr sz="2000"/>
          </a:p>
        </p:txBody>
      </p:sp>
      <p:sp>
        <p:nvSpPr>
          <p:cNvPr id="113" name="Google Shape;113;p3"/>
          <p:cNvSpPr txBox="1"/>
          <p:nvPr/>
        </p:nvSpPr>
        <p:spPr>
          <a:xfrm>
            <a:off x="6309575" y="33620425"/>
            <a:ext cx="43149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t>Fig:</a:t>
            </a:r>
            <a:r>
              <a:rPr lang="en-US" sz="2000"/>
              <a:t> Detection results (Green- GT, Yellow-Predicted)</a:t>
            </a:r>
            <a:endParaRPr sz="2000"/>
          </a:p>
        </p:txBody>
      </p:sp>
      <p:sp>
        <p:nvSpPr>
          <p:cNvPr id="114" name="Google Shape;114;p3"/>
          <p:cNvSpPr txBox="1"/>
          <p:nvPr/>
        </p:nvSpPr>
        <p:spPr>
          <a:xfrm>
            <a:off x="5108475" y="22862300"/>
            <a:ext cx="46263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u="sng"/>
              <a:t>Angular </a:t>
            </a:r>
            <a:r>
              <a:rPr lang="en-US" sz="2000" u="sng"/>
              <a:t>Loss:</a:t>
            </a:r>
            <a:endParaRPr sz="2000" u="sng"/>
          </a:p>
          <a:p>
            <a:pPr indent="0" lvl="0" marL="0" rtl="0" algn="l">
              <a:spcBef>
                <a:spcPts val="0"/>
              </a:spcBef>
              <a:spcAft>
                <a:spcPts val="0"/>
              </a:spcAft>
              <a:buNone/>
            </a:pPr>
            <a:r>
              <a:t/>
            </a:r>
            <a:endParaRPr sz="2000"/>
          </a:p>
        </p:txBody>
      </p:sp>
      <p:pic>
        <p:nvPicPr>
          <p:cNvPr id="115" name="Google Shape;115;p3"/>
          <p:cNvPicPr preferRelativeResize="0"/>
          <p:nvPr/>
        </p:nvPicPr>
        <p:blipFill>
          <a:blip r:embed="rId25">
            <a:alphaModFix/>
          </a:blip>
          <a:stretch>
            <a:fillRect/>
          </a:stretch>
        </p:blipFill>
        <p:spPr>
          <a:xfrm>
            <a:off x="5842975" y="23359700"/>
            <a:ext cx="2239350" cy="1052950"/>
          </a:xfrm>
          <a:prstGeom prst="rect">
            <a:avLst/>
          </a:prstGeom>
          <a:noFill/>
          <a:ln>
            <a:noFill/>
          </a:ln>
        </p:spPr>
      </p:pic>
      <p:sp>
        <p:nvSpPr>
          <p:cNvPr id="116" name="Google Shape;116;p3"/>
          <p:cNvSpPr txBox="1"/>
          <p:nvPr/>
        </p:nvSpPr>
        <p:spPr>
          <a:xfrm>
            <a:off x="5098800" y="24654438"/>
            <a:ext cx="46263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u="sng"/>
              <a:t>Centerness </a:t>
            </a:r>
            <a:r>
              <a:rPr lang="en-US" sz="2000" u="sng"/>
              <a:t>Loss:</a:t>
            </a:r>
            <a:endParaRPr sz="2000" u="sng"/>
          </a:p>
          <a:p>
            <a:pPr indent="0" lvl="0" marL="0" rtl="0" algn="l">
              <a:spcBef>
                <a:spcPts val="0"/>
              </a:spcBef>
              <a:spcAft>
                <a:spcPts val="0"/>
              </a:spcAft>
              <a:buNone/>
            </a:pPr>
            <a:r>
              <a:t/>
            </a:r>
            <a:endParaRPr sz="2000"/>
          </a:p>
        </p:txBody>
      </p:sp>
      <p:pic>
        <p:nvPicPr>
          <p:cNvPr id="117" name="Google Shape;117;p3"/>
          <p:cNvPicPr preferRelativeResize="0"/>
          <p:nvPr/>
        </p:nvPicPr>
        <p:blipFill>
          <a:blip r:embed="rId26">
            <a:alphaModFix/>
          </a:blip>
          <a:stretch>
            <a:fillRect/>
          </a:stretch>
        </p:blipFill>
        <p:spPr>
          <a:xfrm>
            <a:off x="689100" y="25236500"/>
            <a:ext cx="4314825" cy="1052950"/>
          </a:xfrm>
          <a:prstGeom prst="rect">
            <a:avLst/>
          </a:prstGeom>
          <a:noFill/>
          <a:ln>
            <a:noFill/>
          </a:ln>
        </p:spPr>
      </p:pic>
      <p:pic>
        <p:nvPicPr>
          <p:cNvPr id="118" name="Google Shape;118;p3"/>
          <p:cNvPicPr preferRelativeResize="0"/>
          <p:nvPr/>
        </p:nvPicPr>
        <p:blipFill>
          <a:blip r:embed="rId27">
            <a:alphaModFix/>
          </a:blip>
          <a:stretch>
            <a:fillRect/>
          </a:stretch>
        </p:blipFill>
        <p:spPr>
          <a:xfrm>
            <a:off x="5974800" y="25229600"/>
            <a:ext cx="1888700" cy="884072"/>
          </a:xfrm>
          <a:prstGeom prst="rect">
            <a:avLst/>
          </a:prstGeom>
          <a:noFill/>
          <a:ln>
            <a:noFill/>
          </a:ln>
        </p:spPr>
      </p:pic>
      <p:sp>
        <p:nvSpPr>
          <p:cNvPr id="119" name="Google Shape;119;p3"/>
          <p:cNvSpPr txBox="1"/>
          <p:nvPr/>
        </p:nvSpPr>
        <p:spPr>
          <a:xfrm>
            <a:off x="8275325" y="23710263"/>
            <a:ext cx="46263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u="sng"/>
              <a:t>Overall </a:t>
            </a:r>
            <a:r>
              <a:rPr lang="en-US" sz="2000" u="sng"/>
              <a:t>Loss Function:</a:t>
            </a:r>
            <a:endParaRPr sz="2000" u="sng"/>
          </a:p>
          <a:p>
            <a:pPr indent="0" lvl="0" marL="0" rtl="0" algn="l">
              <a:spcBef>
                <a:spcPts val="0"/>
              </a:spcBef>
              <a:spcAft>
                <a:spcPts val="0"/>
              </a:spcAft>
              <a:buNone/>
            </a:pPr>
            <a:r>
              <a:t/>
            </a:r>
            <a:endParaRPr sz="2000"/>
          </a:p>
        </p:txBody>
      </p:sp>
      <p:pic>
        <p:nvPicPr>
          <p:cNvPr id="120" name="Google Shape;120;p3"/>
          <p:cNvPicPr preferRelativeResize="0"/>
          <p:nvPr/>
        </p:nvPicPr>
        <p:blipFill>
          <a:blip r:embed="rId28">
            <a:alphaModFix/>
          </a:blip>
          <a:stretch>
            <a:fillRect/>
          </a:stretch>
        </p:blipFill>
        <p:spPr>
          <a:xfrm>
            <a:off x="9952375" y="4248725"/>
            <a:ext cx="1888700" cy="546318"/>
          </a:xfrm>
          <a:prstGeom prst="rect">
            <a:avLst/>
          </a:prstGeom>
          <a:noFill/>
          <a:ln>
            <a:noFill/>
          </a:ln>
        </p:spPr>
      </p:pic>
      <p:pic>
        <p:nvPicPr>
          <p:cNvPr id="121" name="Google Shape;121;p3"/>
          <p:cNvPicPr preferRelativeResize="0"/>
          <p:nvPr/>
        </p:nvPicPr>
        <p:blipFill>
          <a:blip r:embed="rId29">
            <a:alphaModFix/>
          </a:blip>
          <a:stretch>
            <a:fillRect/>
          </a:stretch>
        </p:blipFill>
        <p:spPr>
          <a:xfrm>
            <a:off x="10029901" y="5477325"/>
            <a:ext cx="2239200" cy="499187"/>
          </a:xfrm>
          <a:prstGeom prst="rect">
            <a:avLst/>
          </a:prstGeom>
          <a:noFill/>
          <a:ln>
            <a:noFill/>
          </a:ln>
        </p:spPr>
      </p:pic>
      <p:pic>
        <p:nvPicPr>
          <p:cNvPr id="122" name="Google Shape;122;p3"/>
          <p:cNvPicPr preferRelativeResize="0"/>
          <p:nvPr/>
        </p:nvPicPr>
        <p:blipFill>
          <a:blip r:embed="rId30">
            <a:alphaModFix/>
          </a:blip>
          <a:stretch>
            <a:fillRect/>
          </a:stretch>
        </p:blipFill>
        <p:spPr>
          <a:xfrm>
            <a:off x="18595275" y="14853525"/>
            <a:ext cx="8116600" cy="3175200"/>
          </a:xfrm>
          <a:prstGeom prst="rect">
            <a:avLst/>
          </a:prstGeom>
          <a:noFill/>
          <a:ln>
            <a:noFill/>
          </a:ln>
        </p:spPr>
      </p:pic>
      <p:pic>
        <p:nvPicPr>
          <p:cNvPr id="123" name="Google Shape;123;p3"/>
          <p:cNvPicPr preferRelativeResize="0"/>
          <p:nvPr/>
        </p:nvPicPr>
        <p:blipFill>
          <a:blip r:embed="rId31">
            <a:alphaModFix/>
          </a:blip>
          <a:stretch>
            <a:fillRect/>
          </a:stretch>
        </p:blipFill>
        <p:spPr>
          <a:xfrm>
            <a:off x="8153325" y="24307225"/>
            <a:ext cx="6002876" cy="1343700"/>
          </a:xfrm>
          <a:prstGeom prst="rect">
            <a:avLst/>
          </a:prstGeom>
          <a:noFill/>
          <a:ln>
            <a:noFill/>
          </a:ln>
        </p:spPr>
      </p:pic>
      <p:sp>
        <p:nvSpPr>
          <p:cNvPr id="124" name="Google Shape;124;p3"/>
          <p:cNvSpPr txBox="1"/>
          <p:nvPr/>
        </p:nvSpPr>
        <p:spPr>
          <a:xfrm>
            <a:off x="482500" y="27648000"/>
            <a:ext cx="5592900" cy="1965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US" sz="2000"/>
              <a:t>After doing some experiments, it was found that Centerness architecture with centerness loss gave better Precision and MIoU compared to PointRCNN. Although the Recall is less than the latter.This will be due to the NMS thresholding stage. </a:t>
            </a:r>
            <a:endParaRPr sz="2000"/>
          </a:p>
          <a:p>
            <a:pPr indent="-355600" lvl="0" marL="457200" rtl="0" algn="l">
              <a:spcBef>
                <a:spcPts val="0"/>
              </a:spcBef>
              <a:spcAft>
                <a:spcPts val="0"/>
              </a:spcAft>
              <a:buSzPts val="2000"/>
              <a:buChar char="●"/>
            </a:pPr>
            <a:r>
              <a:rPr lang="en-US" sz="2000"/>
              <a:t>Our architecture reaches SOTA results.</a:t>
            </a:r>
            <a:endParaRPr sz="2000"/>
          </a:p>
        </p:txBody>
      </p:sp>
      <p:graphicFrame>
        <p:nvGraphicFramePr>
          <p:cNvPr id="125" name="Google Shape;125;p3"/>
          <p:cNvGraphicFramePr/>
          <p:nvPr/>
        </p:nvGraphicFramePr>
        <p:xfrm>
          <a:off x="501650" y="32472113"/>
          <a:ext cx="3000000" cy="3000000"/>
        </p:xfrm>
        <a:graphic>
          <a:graphicData uri="http://schemas.openxmlformats.org/drawingml/2006/table">
            <a:tbl>
              <a:tblPr>
                <a:noFill/>
                <a:tableStyleId>{F71D7F18-803E-49F7-9B80-54C6A7F6E54B}</a:tableStyleId>
              </a:tblPr>
              <a:tblGrid>
                <a:gridCol w="1211150"/>
                <a:gridCol w="1115700"/>
                <a:gridCol w="1115700"/>
                <a:gridCol w="1115700"/>
                <a:gridCol w="936700"/>
              </a:tblGrid>
              <a:tr h="615725">
                <a:tc rowSpan="2">
                  <a:txBody>
                    <a:bodyPr/>
                    <a:lstStyle/>
                    <a:p>
                      <a:pPr indent="0" lvl="0" marL="0" rtl="0" algn="l">
                        <a:spcBef>
                          <a:spcPts val="0"/>
                        </a:spcBef>
                        <a:spcAft>
                          <a:spcPts val="0"/>
                        </a:spcAft>
                        <a:buNone/>
                      </a:pPr>
                      <a:r>
                        <a:rPr lang="en-US"/>
                        <a:t>Validation of</a:t>
                      </a:r>
                      <a:endParaRPr/>
                    </a:p>
                    <a:p>
                      <a:pPr indent="0" lvl="0" marL="0" rtl="0" algn="l">
                        <a:spcBef>
                          <a:spcPts val="0"/>
                        </a:spcBef>
                        <a:spcAft>
                          <a:spcPts val="0"/>
                        </a:spcAft>
                        <a:buNone/>
                      </a:pPr>
                      <a:r>
                        <a:rPr lang="en-US"/>
                        <a:t>  Model on KITTI</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gridSpan="3">
                  <a:txBody>
                    <a:bodyPr/>
                    <a:lstStyle/>
                    <a:p>
                      <a:pPr indent="0" lvl="0" marL="0" rtl="0" algn="l">
                        <a:spcBef>
                          <a:spcPts val="0"/>
                        </a:spcBef>
                        <a:spcAft>
                          <a:spcPts val="0"/>
                        </a:spcAft>
                        <a:buNone/>
                      </a:pPr>
                      <a:r>
                        <a:rPr lang="en-US"/>
                        <a:t>AP</a:t>
                      </a:r>
                      <a:endParaRPr/>
                    </a:p>
                    <a:p>
                      <a:pPr indent="0" lvl="0" marL="0" rtl="0" algn="l">
                        <a:spcBef>
                          <a:spcPts val="0"/>
                        </a:spcBef>
                        <a:spcAft>
                          <a:spcPts val="0"/>
                        </a:spcAft>
                        <a:buNone/>
                      </a:pPr>
                      <a:r>
                        <a:rPr lang="en-US"/>
                        <a:t>  (IoU=0.7) -  Car Class</a:t>
                      </a:r>
                      <a:endParaRPr/>
                    </a:p>
                  </a:txBody>
                  <a:tcPr marT="91425" marB="91425" marR="91425" marL="91425">
                    <a:lnL cap="flat" cmpd="sng" w="9525">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rowSpan="2">
                  <a:txBody>
                    <a:bodyPr/>
                    <a:lstStyle/>
                    <a:p>
                      <a:pPr indent="0" lvl="0" marL="0" rtl="0" algn="l">
                        <a:spcBef>
                          <a:spcPts val="0"/>
                        </a:spcBef>
                        <a:spcAft>
                          <a:spcPts val="0"/>
                        </a:spcAft>
                        <a:buNone/>
                      </a:pPr>
                      <a:r>
                        <a:rPr lang="en-US"/>
                        <a:t>Average Recall (IoU=0.7)</a:t>
                      </a:r>
                      <a:endParaRPr/>
                    </a:p>
                  </a:txBody>
                  <a:tcPr marT="91425" marB="91425" marR="91425" marL="91425">
                    <a:lnL cap="flat" cmpd="sng" w="126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28700">
                <a:tc vMerge="1"/>
                <a:tc>
                  <a:txBody>
                    <a:bodyPr/>
                    <a:lstStyle/>
                    <a:p>
                      <a:pPr indent="0" lvl="0" marL="0" rtl="0" algn="l">
                        <a:spcBef>
                          <a:spcPts val="0"/>
                        </a:spcBef>
                        <a:spcAft>
                          <a:spcPts val="0"/>
                        </a:spcAft>
                        <a:buNone/>
                      </a:pPr>
                      <a:r>
                        <a:rPr lang="en-US"/>
                        <a:t>Easy</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Moderate</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Hard</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r h="440350">
                <a:tc>
                  <a:txBody>
                    <a:bodyPr/>
                    <a:lstStyle/>
                    <a:p>
                      <a:pPr indent="0" lvl="0" marL="0" rtl="0" algn="l">
                        <a:spcBef>
                          <a:spcPts val="0"/>
                        </a:spcBef>
                        <a:spcAft>
                          <a:spcPts val="0"/>
                        </a:spcAft>
                        <a:buNone/>
                      </a:pPr>
                      <a:r>
                        <a:rPr lang="en-US"/>
                        <a:t>Pixor</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a:t>87.68</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a:t>60.05</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a:t>21.62</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a:t>50.45</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0350">
                <a:tc>
                  <a:txBody>
                    <a:bodyPr/>
                    <a:lstStyle/>
                    <a:p>
                      <a:pPr indent="0" lvl="0" marL="0" rtl="0" algn="l">
                        <a:spcBef>
                          <a:spcPts val="0"/>
                        </a:spcBef>
                        <a:spcAft>
                          <a:spcPts val="0"/>
                        </a:spcAft>
                        <a:buNone/>
                      </a:pPr>
                      <a:r>
                        <a:rPr lang="en-US"/>
                        <a:t>PointRCNN</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a:t>85.94</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a:t>75.76</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a:t>68.32</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a:t>82.29</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30075">
                <a:tc>
                  <a:txBody>
                    <a:bodyPr/>
                    <a:lstStyle/>
                    <a:p>
                      <a:pPr indent="0" lvl="0" marL="0" rtl="0" algn="l">
                        <a:spcBef>
                          <a:spcPts val="0"/>
                        </a:spcBef>
                        <a:spcAft>
                          <a:spcPts val="0"/>
                        </a:spcAft>
                        <a:buNone/>
                      </a:pPr>
                      <a:r>
                        <a:rPr lang="en-US"/>
                        <a:t>PointRCNN + Centerness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a:t>87.24</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a:t>78.92</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a:t>75.33</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a:t>73.68</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26" name="Google Shape;126;p3"/>
          <p:cNvSpPr txBox="1"/>
          <p:nvPr/>
        </p:nvSpPr>
        <p:spPr>
          <a:xfrm>
            <a:off x="16356075" y="23935250"/>
            <a:ext cx="2239200" cy="90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t>PointNet ++ Point Cloud aggregation</a:t>
            </a:r>
            <a:endParaRPr sz="2000"/>
          </a:p>
        </p:txBody>
      </p:sp>
      <p:cxnSp>
        <p:nvCxnSpPr>
          <p:cNvPr id="127" name="Google Shape;127;p3"/>
          <p:cNvCxnSpPr/>
          <p:nvPr/>
        </p:nvCxnSpPr>
        <p:spPr>
          <a:xfrm rot="10800000">
            <a:off x="4952925" y="22922275"/>
            <a:ext cx="51000" cy="3755100"/>
          </a:xfrm>
          <a:prstGeom prst="straightConnector1">
            <a:avLst/>
          </a:prstGeom>
          <a:noFill/>
          <a:ln cap="flat" cmpd="sng" w="9525">
            <a:solidFill>
              <a:schemeClr val="dk2"/>
            </a:solidFill>
            <a:prstDash val="solid"/>
            <a:round/>
            <a:headEnd len="med" w="med" type="none"/>
            <a:tailEnd len="med" w="med" type="none"/>
          </a:ln>
        </p:spPr>
      </p:cxnSp>
      <p:cxnSp>
        <p:nvCxnSpPr>
          <p:cNvPr id="128" name="Google Shape;128;p3"/>
          <p:cNvCxnSpPr/>
          <p:nvPr/>
        </p:nvCxnSpPr>
        <p:spPr>
          <a:xfrm rot="10800000">
            <a:off x="8153325" y="22922275"/>
            <a:ext cx="51000" cy="3755100"/>
          </a:xfrm>
          <a:prstGeom prst="straightConnector1">
            <a:avLst/>
          </a:prstGeom>
          <a:noFill/>
          <a:ln cap="flat" cmpd="sng" w="9525">
            <a:solidFill>
              <a:schemeClr val="dk2"/>
            </a:solidFill>
            <a:prstDash val="solid"/>
            <a:round/>
            <a:headEnd len="med" w="med" type="none"/>
            <a:tailEnd len="med" w="med" type="none"/>
          </a:ln>
        </p:spPr>
      </p:cxnSp>
      <p:sp>
        <p:nvSpPr>
          <p:cNvPr id="129" name="Google Shape;129;p3"/>
          <p:cNvSpPr txBox="1"/>
          <p:nvPr/>
        </p:nvSpPr>
        <p:spPr>
          <a:xfrm>
            <a:off x="18444350" y="4080375"/>
            <a:ext cx="4314900" cy="2964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US" sz="2000"/>
              <a:t>3D tracking annotations for 113 scenes</a:t>
            </a:r>
            <a:endParaRPr sz="2000"/>
          </a:p>
          <a:p>
            <a:pPr indent="-355600" lvl="0" marL="457200" rtl="0" algn="l">
              <a:spcBef>
                <a:spcPts val="0"/>
              </a:spcBef>
              <a:spcAft>
                <a:spcPts val="0"/>
              </a:spcAft>
              <a:buSzPts val="2000"/>
              <a:buChar char="●"/>
            </a:pPr>
            <a:r>
              <a:rPr lang="en-US" sz="2000"/>
              <a:t>113 log segments with 15-30 seconds for each segment</a:t>
            </a:r>
            <a:endParaRPr sz="2000"/>
          </a:p>
          <a:p>
            <a:pPr indent="-355600" lvl="0" marL="457200" rtl="0" algn="l">
              <a:spcBef>
                <a:spcPts val="0"/>
              </a:spcBef>
              <a:spcAft>
                <a:spcPts val="0"/>
              </a:spcAft>
              <a:buSzPts val="2000"/>
              <a:buChar char="●"/>
            </a:pPr>
            <a:r>
              <a:rPr lang="en-US" sz="2000"/>
              <a:t>Point clouds with 107000 points at 10Hz</a:t>
            </a:r>
            <a:endParaRPr sz="2000"/>
          </a:p>
          <a:p>
            <a:pPr indent="-355600" lvl="0" marL="457200" rtl="0" algn="l">
              <a:spcBef>
                <a:spcPts val="0"/>
              </a:spcBef>
              <a:spcAft>
                <a:spcPts val="0"/>
              </a:spcAft>
              <a:buSzPts val="2000"/>
              <a:buChar char="●"/>
            </a:pPr>
            <a:r>
              <a:rPr lang="en-US" sz="2000"/>
              <a:t>11052 total </a:t>
            </a:r>
            <a:r>
              <a:rPr lang="en-US" sz="2000"/>
              <a:t>tracked</a:t>
            </a:r>
            <a:r>
              <a:rPr lang="en-US" sz="2000"/>
              <a:t> objects</a:t>
            </a:r>
            <a:endParaRPr sz="2000"/>
          </a:p>
          <a:p>
            <a:pPr indent="-355600" lvl="0" marL="457200" rtl="0" algn="l">
              <a:spcBef>
                <a:spcPts val="0"/>
              </a:spcBef>
              <a:spcAft>
                <a:spcPts val="0"/>
              </a:spcAft>
              <a:buSzPts val="2000"/>
              <a:buChar char="●"/>
            </a:pPr>
            <a:r>
              <a:rPr lang="en-US" sz="2000"/>
              <a:t>17 classes of object labels</a:t>
            </a:r>
            <a:endParaRPr sz="2000"/>
          </a:p>
          <a:p>
            <a:pPr indent="-355600" lvl="0" marL="457200" rtl="0" algn="l">
              <a:spcBef>
                <a:spcPts val="0"/>
              </a:spcBef>
              <a:spcAft>
                <a:spcPts val="0"/>
              </a:spcAft>
              <a:buSzPts val="2000"/>
              <a:buChar char="●"/>
            </a:pPr>
            <a:r>
              <a:rPr lang="en-US" sz="2000"/>
              <a:t>Total size of 266 GB</a:t>
            </a:r>
            <a:endParaRPr sz="2000"/>
          </a:p>
        </p:txBody>
      </p:sp>
      <p:sp>
        <p:nvSpPr>
          <p:cNvPr id="130" name="Google Shape;130;p3"/>
          <p:cNvSpPr txBox="1"/>
          <p:nvPr/>
        </p:nvSpPr>
        <p:spPr>
          <a:xfrm>
            <a:off x="18707400" y="24087650"/>
            <a:ext cx="2239200" cy="90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t>Point-wise Feature Vector</a:t>
            </a:r>
            <a:endParaRPr sz="2000"/>
          </a:p>
        </p:txBody>
      </p:sp>
      <p:sp>
        <p:nvSpPr>
          <p:cNvPr id="131" name="Google Shape;131;p3"/>
          <p:cNvSpPr txBox="1"/>
          <p:nvPr/>
        </p:nvSpPr>
        <p:spPr>
          <a:xfrm>
            <a:off x="21111925" y="23926250"/>
            <a:ext cx="2239200" cy="90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t>Proposal Generation</a:t>
            </a:r>
            <a:endParaRPr sz="2000"/>
          </a:p>
        </p:txBody>
      </p:sp>
      <p:sp>
        <p:nvSpPr>
          <p:cNvPr id="132" name="Google Shape;132;p3"/>
          <p:cNvSpPr txBox="1"/>
          <p:nvPr/>
        </p:nvSpPr>
        <p:spPr>
          <a:xfrm>
            <a:off x="23516450" y="24312488"/>
            <a:ext cx="2239200" cy="90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t>Refinement By Convolutional Towers </a:t>
            </a:r>
            <a:endParaRPr sz="2000"/>
          </a:p>
        </p:txBody>
      </p:sp>
      <p:sp>
        <p:nvSpPr>
          <p:cNvPr id="133" name="Google Shape;133;p3"/>
          <p:cNvSpPr txBox="1"/>
          <p:nvPr/>
        </p:nvSpPr>
        <p:spPr>
          <a:xfrm>
            <a:off x="22653850" y="4061113"/>
            <a:ext cx="4314900" cy="2964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US" sz="2000"/>
              <a:t>25-45 seconds for each log segment</a:t>
            </a:r>
            <a:endParaRPr sz="2000"/>
          </a:p>
          <a:p>
            <a:pPr indent="-355600" lvl="0" marL="457200" rtl="0" algn="l">
              <a:spcBef>
                <a:spcPts val="0"/>
              </a:spcBef>
              <a:spcAft>
                <a:spcPts val="0"/>
              </a:spcAft>
              <a:buSzPts val="2000"/>
              <a:buChar char="●"/>
            </a:pPr>
            <a:r>
              <a:rPr lang="en-US" sz="2000"/>
              <a:t>Point clouds with 216000 points at 10Hz</a:t>
            </a:r>
            <a:endParaRPr sz="2000"/>
          </a:p>
          <a:p>
            <a:pPr indent="-355600" lvl="0" marL="457200" rtl="0" algn="l">
              <a:spcBef>
                <a:spcPts val="0"/>
              </a:spcBef>
              <a:spcAft>
                <a:spcPts val="0"/>
              </a:spcAft>
              <a:buSzPts val="2000"/>
              <a:buChar char="●"/>
            </a:pPr>
            <a:r>
              <a:rPr lang="en-US" sz="2000"/>
              <a:t>19 classes of object labels</a:t>
            </a:r>
            <a:endParaRPr sz="2000"/>
          </a:p>
          <a:p>
            <a:pPr indent="-355600" lvl="0" marL="457200" rtl="0" algn="l">
              <a:spcBef>
                <a:spcPts val="0"/>
              </a:spcBef>
              <a:spcAft>
                <a:spcPts val="0"/>
              </a:spcAft>
              <a:buSzPts val="2000"/>
              <a:buChar char="●"/>
            </a:pPr>
            <a:r>
              <a:rPr lang="en-US" sz="2000"/>
              <a:t>Total size of 80 GB</a:t>
            </a:r>
            <a:endParaRPr sz="2000"/>
          </a:p>
        </p:txBody>
      </p:sp>
      <p:cxnSp>
        <p:nvCxnSpPr>
          <p:cNvPr id="134" name="Google Shape;134;p3"/>
          <p:cNvCxnSpPr/>
          <p:nvPr/>
        </p:nvCxnSpPr>
        <p:spPr>
          <a:xfrm>
            <a:off x="14255113" y="18074300"/>
            <a:ext cx="45900" cy="8543100"/>
          </a:xfrm>
          <a:prstGeom prst="straightConnector1">
            <a:avLst/>
          </a:prstGeom>
          <a:noFill/>
          <a:ln cap="flat" cmpd="sng" w="28575">
            <a:solidFill>
              <a:schemeClr val="dk2"/>
            </a:solidFill>
            <a:prstDash val="solid"/>
            <a:round/>
            <a:headEnd len="med" w="med" type="none"/>
            <a:tailEnd len="med" w="med" type="none"/>
          </a:ln>
        </p:spPr>
      </p:cxnSp>
      <p:sp>
        <p:nvSpPr>
          <p:cNvPr id="135" name="Google Shape;135;p3"/>
          <p:cNvSpPr txBox="1"/>
          <p:nvPr>
            <p:ph idx="4" type="body"/>
          </p:nvPr>
        </p:nvSpPr>
        <p:spPr>
          <a:xfrm>
            <a:off x="16405989" y="18159288"/>
            <a:ext cx="9337800" cy="696900"/>
          </a:xfrm>
          <a:prstGeom prst="rect">
            <a:avLst/>
          </a:prstGeom>
          <a:noFill/>
          <a:ln>
            <a:noFill/>
          </a:ln>
        </p:spPr>
        <p:txBody>
          <a:bodyPr anchorCtr="0" anchor="ctr" bIns="78425" lIns="78425" spcFirstLastPara="1" rIns="78425" wrap="square" tIns="78425">
            <a:noAutofit/>
          </a:bodyPr>
          <a:lstStyle/>
          <a:p>
            <a:pPr indent="0" lvl="0" marL="0" rtl="0" algn="ctr">
              <a:spcBef>
                <a:spcPts val="0"/>
              </a:spcBef>
              <a:spcAft>
                <a:spcPts val="0"/>
              </a:spcAft>
              <a:buClr>
                <a:srgbClr val="1F3864"/>
              </a:buClr>
              <a:buSzPts val="3500"/>
              <a:buNone/>
            </a:pPr>
            <a:r>
              <a:rPr lang="en-US"/>
              <a:t>ARCHITECTURE DETAILS</a:t>
            </a:r>
            <a:endParaRPr/>
          </a:p>
        </p:txBody>
      </p:sp>
      <p:sp>
        <p:nvSpPr>
          <p:cNvPr id="136" name="Google Shape;136;p3"/>
          <p:cNvSpPr txBox="1"/>
          <p:nvPr/>
        </p:nvSpPr>
        <p:spPr>
          <a:xfrm>
            <a:off x="18891350" y="7237463"/>
            <a:ext cx="4095600" cy="6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400">
                <a:solidFill>
                  <a:schemeClr val="dk1"/>
                </a:solidFill>
              </a:rPr>
              <a:t>Data Preprocessing</a:t>
            </a:r>
            <a:endParaRPr sz="2000"/>
          </a:p>
        </p:txBody>
      </p:sp>
      <p:sp>
        <p:nvSpPr>
          <p:cNvPr id="137" name="Google Shape;137;p3"/>
          <p:cNvSpPr txBox="1"/>
          <p:nvPr/>
        </p:nvSpPr>
        <p:spPr>
          <a:xfrm>
            <a:off x="577850" y="35344000"/>
            <a:ext cx="55929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t>Table</a:t>
            </a:r>
            <a:r>
              <a:rPr lang="en-US" sz="2000"/>
              <a:t>: Validation results on KITTI and Argo</a:t>
            </a:r>
            <a:endParaRPr sz="2000"/>
          </a:p>
        </p:txBody>
      </p:sp>
      <p:sp>
        <p:nvSpPr>
          <p:cNvPr id="138" name="Google Shape;138;p3"/>
          <p:cNvSpPr txBox="1"/>
          <p:nvPr/>
        </p:nvSpPr>
        <p:spPr>
          <a:xfrm>
            <a:off x="9380025" y="6722838"/>
            <a:ext cx="3976500" cy="4391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US" sz="2000"/>
              <a:t>Many object detection methodologies in 2D [3,5] suggest approximating the Aspect ratios of bounding boxes rather than predicting the corners. We inspire from this idea and extend to 3D detection.</a:t>
            </a:r>
            <a:endParaRPr sz="2000"/>
          </a:p>
          <a:p>
            <a:pPr indent="0" lvl="0" marL="457200" rtl="0" algn="l">
              <a:spcBef>
                <a:spcPts val="0"/>
              </a:spcBef>
              <a:spcAft>
                <a:spcPts val="0"/>
              </a:spcAft>
              <a:buNone/>
            </a:pPr>
            <a:r>
              <a:t/>
            </a:r>
            <a:endParaRPr sz="2000"/>
          </a:p>
          <a:p>
            <a:pPr indent="-355600" lvl="0" marL="457200" rtl="0" algn="l">
              <a:spcBef>
                <a:spcPts val="0"/>
              </a:spcBef>
              <a:spcAft>
                <a:spcPts val="0"/>
              </a:spcAft>
              <a:buSzPts val="2000"/>
              <a:buChar char="●"/>
            </a:pPr>
            <a:r>
              <a:rPr lang="en-US" sz="2000"/>
              <a:t>Towering approach was introduced by [5]. This approach suggests individual feature regression. We implement similar idea.</a:t>
            </a:r>
            <a:endParaRPr sz="2000"/>
          </a:p>
        </p:txBody>
      </p:sp>
      <p:sp>
        <p:nvSpPr>
          <p:cNvPr id="139" name="Google Shape;139;p3"/>
          <p:cNvSpPr txBox="1"/>
          <p:nvPr/>
        </p:nvSpPr>
        <p:spPr>
          <a:xfrm>
            <a:off x="482500" y="32007550"/>
            <a:ext cx="5926500" cy="2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t>Fig:</a:t>
            </a:r>
            <a:r>
              <a:rPr lang="en-US" sz="1800"/>
              <a:t> </a:t>
            </a:r>
            <a:r>
              <a:rPr lang="en-US" sz="1700"/>
              <a:t>Validarion loss comparision  with and without dropout</a:t>
            </a:r>
            <a:endParaRPr sz="1700"/>
          </a:p>
        </p:txBody>
      </p:sp>
      <p:pic>
        <p:nvPicPr>
          <p:cNvPr id="140" name="Google Shape;140;p3"/>
          <p:cNvPicPr preferRelativeResize="0"/>
          <p:nvPr/>
        </p:nvPicPr>
        <p:blipFill>
          <a:blip r:embed="rId32">
            <a:alphaModFix/>
          </a:blip>
          <a:stretch>
            <a:fillRect/>
          </a:stretch>
        </p:blipFill>
        <p:spPr>
          <a:xfrm>
            <a:off x="16325350" y="18914268"/>
            <a:ext cx="2414400" cy="1633807"/>
          </a:xfrm>
          <a:prstGeom prst="rect">
            <a:avLst/>
          </a:prstGeom>
          <a:noFill/>
          <a:ln>
            <a:noFill/>
          </a:ln>
        </p:spPr>
      </p:pic>
      <p:pic>
        <p:nvPicPr>
          <p:cNvPr id="141" name="Google Shape;141;p3"/>
          <p:cNvPicPr preferRelativeResize="0"/>
          <p:nvPr/>
        </p:nvPicPr>
        <p:blipFill>
          <a:blip r:embed="rId33">
            <a:alphaModFix/>
          </a:blip>
          <a:stretch>
            <a:fillRect/>
          </a:stretch>
        </p:blipFill>
        <p:spPr>
          <a:xfrm>
            <a:off x="6262000" y="34638249"/>
            <a:ext cx="7238525" cy="1167425"/>
          </a:xfrm>
          <a:prstGeom prst="rect">
            <a:avLst/>
          </a:prstGeom>
          <a:noFill/>
          <a:ln>
            <a:noFill/>
          </a:ln>
        </p:spPr>
      </p:pic>
      <p:pic>
        <p:nvPicPr>
          <p:cNvPr id="142" name="Google Shape;142;p3"/>
          <p:cNvPicPr preferRelativeResize="0"/>
          <p:nvPr/>
        </p:nvPicPr>
        <p:blipFill>
          <a:blip r:embed="rId34">
            <a:alphaModFix/>
          </a:blip>
          <a:stretch>
            <a:fillRect/>
          </a:stretch>
        </p:blipFill>
        <p:spPr>
          <a:xfrm>
            <a:off x="6196425" y="30952675"/>
            <a:ext cx="4162911" cy="2597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4"/>
          <p:cNvSpPr txBox="1"/>
          <p:nvPr>
            <p:ph idx="2" type="body"/>
          </p:nvPr>
        </p:nvSpPr>
        <p:spPr>
          <a:xfrm>
            <a:off x="7242890" y="1538779"/>
            <a:ext cx="12946200" cy="696900"/>
          </a:xfrm>
          <a:prstGeom prst="rect">
            <a:avLst/>
          </a:prstGeom>
        </p:spPr>
        <p:txBody>
          <a:bodyPr anchorCtr="0" anchor="ctr" bIns="78425" lIns="78425" spcFirstLastPara="1" rIns="78425" wrap="square" tIns="78425">
            <a:noAutofit/>
          </a:bodyPr>
          <a:lstStyle/>
          <a:p>
            <a:pPr indent="0" lvl="0" marL="0" rtl="0" algn="ctr">
              <a:spcBef>
                <a:spcPts val="700"/>
              </a:spcBef>
              <a:spcAft>
                <a:spcPts val="0"/>
              </a:spcAft>
              <a:buNone/>
            </a:pPr>
            <a:r>
              <a:rPr lang="en-US" sz="4800"/>
              <a:t>PIXOR experiment results</a:t>
            </a:r>
            <a:endParaRPr sz="4800"/>
          </a:p>
        </p:txBody>
      </p:sp>
      <p:sp>
        <p:nvSpPr>
          <p:cNvPr id="149" name="Google Shape;149;p4"/>
          <p:cNvSpPr txBox="1"/>
          <p:nvPr>
            <p:ph idx="13" type="body"/>
          </p:nvPr>
        </p:nvSpPr>
        <p:spPr>
          <a:xfrm>
            <a:off x="8689321" y="7143975"/>
            <a:ext cx="3968700" cy="765300"/>
          </a:xfrm>
          <a:prstGeom prst="rect">
            <a:avLst/>
          </a:prstGeom>
        </p:spPr>
        <p:txBody>
          <a:bodyPr anchorCtr="0" anchor="t" bIns="196100" lIns="196100" spcFirstLastPara="1" rIns="196100" wrap="square" tIns="196100">
            <a:noAutofit/>
          </a:bodyPr>
          <a:lstStyle/>
          <a:p>
            <a:pPr indent="0" lvl="0" marL="0" rtl="0" algn="ctr">
              <a:spcBef>
                <a:spcPts val="480"/>
              </a:spcBef>
              <a:spcAft>
                <a:spcPts val="0"/>
              </a:spcAft>
              <a:buNone/>
            </a:pPr>
            <a:r>
              <a:rPr lang="en-US"/>
              <a:t>epoch 5</a:t>
            </a:r>
            <a:endParaRPr/>
          </a:p>
        </p:txBody>
      </p:sp>
      <p:pic>
        <p:nvPicPr>
          <p:cNvPr id="150" name="Google Shape;150;p4"/>
          <p:cNvPicPr preferRelativeResize="0"/>
          <p:nvPr/>
        </p:nvPicPr>
        <p:blipFill>
          <a:blip r:embed="rId3">
            <a:alphaModFix/>
          </a:blip>
          <a:stretch>
            <a:fillRect/>
          </a:stretch>
        </p:blipFill>
        <p:spPr>
          <a:xfrm>
            <a:off x="1529675" y="2876764"/>
            <a:ext cx="6096000" cy="4572000"/>
          </a:xfrm>
          <a:prstGeom prst="rect">
            <a:avLst/>
          </a:prstGeom>
          <a:noFill/>
          <a:ln>
            <a:noFill/>
          </a:ln>
        </p:spPr>
      </p:pic>
      <p:pic>
        <p:nvPicPr>
          <p:cNvPr id="151" name="Google Shape;151;p4"/>
          <p:cNvPicPr preferRelativeResize="0"/>
          <p:nvPr/>
        </p:nvPicPr>
        <p:blipFill>
          <a:blip r:embed="rId4">
            <a:alphaModFix/>
          </a:blip>
          <a:stretch>
            <a:fillRect/>
          </a:stretch>
        </p:blipFill>
        <p:spPr>
          <a:xfrm>
            <a:off x="7625675" y="2876763"/>
            <a:ext cx="6096000" cy="4572000"/>
          </a:xfrm>
          <a:prstGeom prst="rect">
            <a:avLst/>
          </a:prstGeom>
          <a:noFill/>
          <a:ln>
            <a:noFill/>
          </a:ln>
        </p:spPr>
      </p:pic>
      <p:pic>
        <p:nvPicPr>
          <p:cNvPr id="152" name="Google Shape;152;p4"/>
          <p:cNvPicPr preferRelativeResize="0"/>
          <p:nvPr/>
        </p:nvPicPr>
        <p:blipFill>
          <a:blip r:embed="rId5">
            <a:alphaModFix/>
          </a:blip>
          <a:stretch>
            <a:fillRect/>
          </a:stretch>
        </p:blipFill>
        <p:spPr>
          <a:xfrm>
            <a:off x="13721675" y="2876775"/>
            <a:ext cx="6096000" cy="4572000"/>
          </a:xfrm>
          <a:prstGeom prst="rect">
            <a:avLst/>
          </a:prstGeom>
          <a:noFill/>
          <a:ln>
            <a:noFill/>
          </a:ln>
        </p:spPr>
      </p:pic>
      <p:pic>
        <p:nvPicPr>
          <p:cNvPr id="153" name="Google Shape;153;p4"/>
          <p:cNvPicPr preferRelativeResize="0"/>
          <p:nvPr/>
        </p:nvPicPr>
        <p:blipFill>
          <a:blip r:embed="rId6">
            <a:alphaModFix/>
          </a:blip>
          <a:stretch>
            <a:fillRect/>
          </a:stretch>
        </p:blipFill>
        <p:spPr>
          <a:xfrm>
            <a:off x="19817675" y="2876764"/>
            <a:ext cx="6096000" cy="4572000"/>
          </a:xfrm>
          <a:prstGeom prst="rect">
            <a:avLst/>
          </a:prstGeom>
          <a:noFill/>
          <a:ln>
            <a:noFill/>
          </a:ln>
        </p:spPr>
      </p:pic>
      <p:sp>
        <p:nvSpPr>
          <p:cNvPr id="154" name="Google Shape;154;p4"/>
          <p:cNvSpPr txBox="1"/>
          <p:nvPr>
            <p:ph idx="13" type="body"/>
          </p:nvPr>
        </p:nvSpPr>
        <p:spPr>
          <a:xfrm>
            <a:off x="2593321" y="7143975"/>
            <a:ext cx="3968700" cy="765300"/>
          </a:xfrm>
          <a:prstGeom prst="rect">
            <a:avLst/>
          </a:prstGeom>
        </p:spPr>
        <p:txBody>
          <a:bodyPr anchorCtr="0" anchor="t" bIns="196100" lIns="196100" spcFirstLastPara="1" rIns="196100" wrap="square" tIns="196100">
            <a:noAutofit/>
          </a:bodyPr>
          <a:lstStyle/>
          <a:p>
            <a:pPr indent="0" lvl="0" marL="0" rtl="0" algn="ctr">
              <a:spcBef>
                <a:spcPts val="480"/>
              </a:spcBef>
              <a:spcAft>
                <a:spcPts val="0"/>
              </a:spcAft>
              <a:buNone/>
            </a:pPr>
            <a:r>
              <a:rPr lang="en-US"/>
              <a:t>epoch 3</a:t>
            </a:r>
            <a:endParaRPr/>
          </a:p>
        </p:txBody>
      </p:sp>
      <p:sp>
        <p:nvSpPr>
          <p:cNvPr id="155" name="Google Shape;155;p4"/>
          <p:cNvSpPr txBox="1"/>
          <p:nvPr>
            <p:ph idx="13" type="body"/>
          </p:nvPr>
        </p:nvSpPr>
        <p:spPr>
          <a:xfrm>
            <a:off x="14785321" y="7143975"/>
            <a:ext cx="3968700" cy="765300"/>
          </a:xfrm>
          <a:prstGeom prst="rect">
            <a:avLst/>
          </a:prstGeom>
        </p:spPr>
        <p:txBody>
          <a:bodyPr anchorCtr="0" anchor="t" bIns="196100" lIns="196100" spcFirstLastPara="1" rIns="196100" wrap="square" tIns="196100">
            <a:noAutofit/>
          </a:bodyPr>
          <a:lstStyle/>
          <a:p>
            <a:pPr indent="0" lvl="0" marL="0" rtl="0" algn="ctr">
              <a:spcBef>
                <a:spcPts val="480"/>
              </a:spcBef>
              <a:spcAft>
                <a:spcPts val="0"/>
              </a:spcAft>
              <a:buNone/>
            </a:pPr>
            <a:r>
              <a:rPr lang="en-US"/>
              <a:t>epoch 7</a:t>
            </a:r>
            <a:endParaRPr/>
          </a:p>
        </p:txBody>
      </p:sp>
      <p:sp>
        <p:nvSpPr>
          <p:cNvPr id="156" name="Google Shape;156;p4"/>
          <p:cNvSpPr txBox="1"/>
          <p:nvPr>
            <p:ph idx="13" type="body"/>
          </p:nvPr>
        </p:nvSpPr>
        <p:spPr>
          <a:xfrm>
            <a:off x="20881321" y="7143975"/>
            <a:ext cx="3968700" cy="765300"/>
          </a:xfrm>
          <a:prstGeom prst="rect">
            <a:avLst/>
          </a:prstGeom>
        </p:spPr>
        <p:txBody>
          <a:bodyPr anchorCtr="0" anchor="t" bIns="196100" lIns="196100" spcFirstLastPara="1" rIns="196100" wrap="square" tIns="196100">
            <a:noAutofit/>
          </a:bodyPr>
          <a:lstStyle/>
          <a:p>
            <a:pPr indent="0" lvl="0" marL="0" rtl="0" algn="ctr">
              <a:spcBef>
                <a:spcPts val="480"/>
              </a:spcBef>
              <a:spcAft>
                <a:spcPts val="0"/>
              </a:spcAft>
              <a:buNone/>
            </a:pPr>
            <a:r>
              <a:rPr lang="en-US"/>
              <a:t>ground truth</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0x40 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